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72" r:id="rId3"/>
    <p:sldId id="271" r:id="rId4"/>
    <p:sldId id="276" r:id="rId5"/>
    <p:sldId id="277" r:id="rId6"/>
    <p:sldId id="278" r:id="rId7"/>
    <p:sldId id="267" r:id="rId8"/>
    <p:sldId id="268" r:id="rId9"/>
    <p:sldId id="269" r:id="rId10"/>
    <p:sldId id="263" r:id="rId11"/>
    <p:sldId id="262" r:id="rId12"/>
    <p:sldId id="280" r:id="rId13"/>
    <p:sldId id="275" r:id="rId14"/>
    <p:sldId id="264" r:id="rId15"/>
    <p:sldId id="265" r:id="rId16"/>
    <p:sldId id="266" r:id="rId17"/>
    <p:sldId id="273" r:id="rId18"/>
    <p:sldId id="281" r:id="rId19"/>
    <p:sldId id="285" r:id="rId20"/>
    <p:sldId id="282" r:id="rId21"/>
    <p:sldId id="283" r:id="rId22"/>
    <p:sldId id="286" r:id="rId23"/>
    <p:sldId id="284" r:id="rId24"/>
    <p:sldId id="279"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5" autoAdjust="0"/>
    <p:restoredTop sz="94676" autoAdjust="0"/>
  </p:normalViewPr>
  <p:slideViewPr>
    <p:cSldViewPr snapToGrid="0" snapToObjects="1">
      <p:cViewPr varScale="1">
        <p:scale>
          <a:sx n="92" d="100"/>
          <a:sy n="92" d="100"/>
        </p:scale>
        <p:origin x="-112" y="-264"/>
      </p:cViewPr>
      <p:guideLst>
        <p:guide orient="horz" pos="2160"/>
        <p:guide pos="2880"/>
      </p:guideLst>
    </p:cSldViewPr>
  </p:slideViewPr>
  <p:outlineViewPr>
    <p:cViewPr>
      <p:scale>
        <a:sx n="33" d="100"/>
        <a:sy n="33" d="100"/>
      </p:scale>
      <p:origin x="0" y="7352"/>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printerSettings" Target="printerSettings/printerSettings1.bin"/><Relationship Id="rId27" Type="http://schemas.openxmlformats.org/officeDocument/2006/relationships/presProps" Target="presProps.xml"/><Relationship Id="rId28" Type="http://schemas.openxmlformats.org/officeDocument/2006/relationships/viewProps" Target="viewProps.xml"/><Relationship Id="rId29" Type="http://schemas.openxmlformats.org/officeDocument/2006/relationships/theme" Target="theme/theme1.xml"/><Relationship Id="rId3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lang="en-US"/>
          </a:p>
        </p:txBody>
      </p:sp>
      <p:sp>
        <p:nvSpPr>
          <p:cNvPr id="4" name="Date Placeholder 3"/>
          <p:cNvSpPr>
            <a:spLocks noGrp="1"/>
          </p:cNvSpPr>
          <p:nvPr>
            <p:ph type="dt" sz="half" idx="10"/>
          </p:nvPr>
        </p:nvSpPr>
        <p:spPr/>
        <p:txBody>
          <a:bodyPr/>
          <a:lstStyle/>
          <a:p>
            <a:fld id="{42D4957D-D07E-7546-B53A-25B5C3A34397}" type="datetimeFigureOut">
              <a:rPr lang="en-US" smtClean="0"/>
              <a:t>24/06/15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AD234-92EF-AE4B-A20C-998486ED62C1}" type="slidenum">
              <a:rPr lang="en-US" smtClean="0"/>
              <a:t>‹#›</a:t>
            </a:fld>
            <a:endParaRPr lang="en-US"/>
          </a:p>
        </p:txBody>
      </p:sp>
    </p:spTree>
    <p:extLst>
      <p:ext uri="{BB962C8B-B14F-4D97-AF65-F5344CB8AC3E}">
        <p14:creationId xmlns:p14="http://schemas.microsoft.com/office/powerpoint/2010/main" val="28665563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2D4957D-D07E-7546-B53A-25B5C3A34397}" type="datetimeFigureOut">
              <a:rPr lang="en-US" smtClean="0"/>
              <a:t>24/06/15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AD234-92EF-AE4B-A20C-998486ED62C1}" type="slidenum">
              <a:rPr lang="en-US" smtClean="0"/>
              <a:t>‹#›</a:t>
            </a:fld>
            <a:endParaRPr lang="en-US"/>
          </a:p>
        </p:txBody>
      </p:sp>
    </p:spTree>
    <p:extLst>
      <p:ext uri="{BB962C8B-B14F-4D97-AF65-F5344CB8AC3E}">
        <p14:creationId xmlns:p14="http://schemas.microsoft.com/office/powerpoint/2010/main" val="19445139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2D4957D-D07E-7546-B53A-25B5C3A34397}" type="datetimeFigureOut">
              <a:rPr lang="en-US" smtClean="0"/>
              <a:t>24/06/15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AD234-92EF-AE4B-A20C-998486ED62C1}" type="slidenum">
              <a:rPr lang="en-US" smtClean="0"/>
              <a:t>‹#›</a:t>
            </a:fld>
            <a:endParaRPr lang="en-US"/>
          </a:p>
        </p:txBody>
      </p:sp>
    </p:spTree>
    <p:extLst>
      <p:ext uri="{BB962C8B-B14F-4D97-AF65-F5344CB8AC3E}">
        <p14:creationId xmlns:p14="http://schemas.microsoft.com/office/powerpoint/2010/main" val="8871374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idx="1"/>
          </p:nvPr>
        </p:nvSpPr>
        <p:spPr/>
        <p:txBody>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10"/>
          </p:nvPr>
        </p:nvSpPr>
        <p:spPr/>
        <p:txBody>
          <a:bodyPr/>
          <a:lstStyle/>
          <a:p>
            <a:fld id="{42D4957D-D07E-7546-B53A-25B5C3A34397}" type="datetimeFigureOut">
              <a:rPr lang="en-US" smtClean="0"/>
              <a:t>24/06/15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AD234-92EF-AE4B-A20C-998486ED62C1}" type="slidenum">
              <a:rPr lang="en-US" smtClean="0"/>
              <a:t>‹#›</a:t>
            </a:fld>
            <a:endParaRPr lang="en-US"/>
          </a:p>
        </p:txBody>
      </p:sp>
    </p:spTree>
    <p:extLst>
      <p:ext uri="{BB962C8B-B14F-4D97-AF65-F5344CB8AC3E}">
        <p14:creationId xmlns:p14="http://schemas.microsoft.com/office/powerpoint/2010/main" val="20977340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42D4957D-D07E-7546-B53A-25B5C3A34397}" type="datetimeFigureOut">
              <a:rPr lang="en-US" smtClean="0"/>
              <a:t>24/06/15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8AD234-92EF-AE4B-A20C-998486ED62C1}" type="slidenum">
              <a:rPr lang="en-US" smtClean="0"/>
              <a:t>‹#›</a:t>
            </a:fld>
            <a:endParaRPr lang="en-US"/>
          </a:p>
        </p:txBody>
      </p:sp>
    </p:spTree>
    <p:extLst>
      <p:ext uri="{BB962C8B-B14F-4D97-AF65-F5344CB8AC3E}">
        <p14:creationId xmlns:p14="http://schemas.microsoft.com/office/powerpoint/2010/main" val="35428421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Date Placeholder 4"/>
          <p:cNvSpPr>
            <a:spLocks noGrp="1"/>
          </p:cNvSpPr>
          <p:nvPr>
            <p:ph type="dt" sz="half" idx="10"/>
          </p:nvPr>
        </p:nvSpPr>
        <p:spPr/>
        <p:txBody>
          <a:bodyPr/>
          <a:lstStyle/>
          <a:p>
            <a:fld id="{42D4957D-D07E-7546-B53A-25B5C3A34397}" type="datetimeFigureOut">
              <a:rPr lang="en-US" smtClean="0"/>
              <a:t>24/06/15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AD234-92EF-AE4B-A20C-998486ED62C1}" type="slidenum">
              <a:rPr lang="en-US" smtClean="0"/>
              <a:t>‹#›</a:t>
            </a:fld>
            <a:endParaRPr lang="en-US"/>
          </a:p>
        </p:txBody>
      </p:sp>
    </p:spTree>
    <p:extLst>
      <p:ext uri="{BB962C8B-B14F-4D97-AF65-F5344CB8AC3E}">
        <p14:creationId xmlns:p14="http://schemas.microsoft.com/office/powerpoint/2010/main" val="731359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7" name="Date Placeholder 6"/>
          <p:cNvSpPr>
            <a:spLocks noGrp="1"/>
          </p:cNvSpPr>
          <p:nvPr>
            <p:ph type="dt" sz="half" idx="10"/>
          </p:nvPr>
        </p:nvSpPr>
        <p:spPr/>
        <p:txBody>
          <a:bodyPr/>
          <a:lstStyle/>
          <a:p>
            <a:fld id="{42D4957D-D07E-7546-B53A-25B5C3A34397}" type="datetimeFigureOut">
              <a:rPr lang="en-US" smtClean="0"/>
              <a:t>24/06/15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8AD234-92EF-AE4B-A20C-998486ED62C1}" type="slidenum">
              <a:rPr lang="en-US" smtClean="0"/>
              <a:t>‹#›</a:t>
            </a:fld>
            <a:endParaRPr lang="en-US"/>
          </a:p>
        </p:txBody>
      </p:sp>
    </p:spTree>
    <p:extLst>
      <p:ext uri="{BB962C8B-B14F-4D97-AF65-F5344CB8AC3E}">
        <p14:creationId xmlns:p14="http://schemas.microsoft.com/office/powerpoint/2010/main" val="4291448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mtClean="0"/>
              <a:t>Click to edit Master title style</a:t>
            </a:r>
            <a:endParaRPr lang="en-US"/>
          </a:p>
        </p:txBody>
      </p:sp>
      <p:sp>
        <p:nvSpPr>
          <p:cNvPr id="3" name="Date Placeholder 2"/>
          <p:cNvSpPr>
            <a:spLocks noGrp="1"/>
          </p:cNvSpPr>
          <p:nvPr>
            <p:ph type="dt" sz="half" idx="10"/>
          </p:nvPr>
        </p:nvSpPr>
        <p:spPr/>
        <p:txBody>
          <a:bodyPr/>
          <a:lstStyle/>
          <a:p>
            <a:fld id="{42D4957D-D07E-7546-B53A-25B5C3A34397}" type="datetimeFigureOut">
              <a:rPr lang="en-US" smtClean="0"/>
              <a:t>24/06/15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8AD234-92EF-AE4B-A20C-998486ED62C1}" type="slidenum">
              <a:rPr lang="en-US" smtClean="0"/>
              <a:t>‹#›</a:t>
            </a:fld>
            <a:endParaRPr lang="en-US"/>
          </a:p>
        </p:txBody>
      </p:sp>
    </p:spTree>
    <p:extLst>
      <p:ext uri="{BB962C8B-B14F-4D97-AF65-F5344CB8AC3E}">
        <p14:creationId xmlns:p14="http://schemas.microsoft.com/office/powerpoint/2010/main" val="19257675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D4957D-D07E-7546-B53A-25B5C3A34397}" type="datetimeFigureOut">
              <a:rPr lang="en-US" smtClean="0"/>
              <a:t>24/06/15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8AD234-92EF-AE4B-A20C-998486ED62C1}" type="slidenum">
              <a:rPr lang="en-US" smtClean="0"/>
              <a:t>‹#›</a:t>
            </a:fld>
            <a:endParaRPr lang="en-US"/>
          </a:p>
        </p:txBody>
      </p:sp>
    </p:spTree>
    <p:extLst>
      <p:ext uri="{BB962C8B-B14F-4D97-AF65-F5344CB8AC3E}">
        <p14:creationId xmlns:p14="http://schemas.microsoft.com/office/powerpoint/2010/main" val="2350625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2D4957D-D07E-7546-B53A-25B5C3A34397}" type="datetimeFigureOut">
              <a:rPr lang="en-US" smtClean="0"/>
              <a:t>24/06/15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AD234-92EF-AE4B-A20C-998486ED62C1}" type="slidenum">
              <a:rPr lang="en-US" smtClean="0"/>
              <a:t>‹#›</a:t>
            </a:fld>
            <a:endParaRPr lang="en-US"/>
          </a:p>
        </p:txBody>
      </p:sp>
    </p:spTree>
    <p:extLst>
      <p:ext uri="{BB962C8B-B14F-4D97-AF65-F5344CB8AC3E}">
        <p14:creationId xmlns:p14="http://schemas.microsoft.com/office/powerpoint/2010/main" val="1254823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42D4957D-D07E-7546-B53A-25B5C3A34397}" type="datetimeFigureOut">
              <a:rPr lang="en-US" smtClean="0"/>
              <a:t>24/06/15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8AD234-92EF-AE4B-A20C-998486ED62C1}" type="slidenum">
              <a:rPr lang="en-US" smtClean="0"/>
              <a:t>‹#›</a:t>
            </a:fld>
            <a:endParaRPr lang="en-US"/>
          </a:p>
        </p:txBody>
      </p:sp>
    </p:spTree>
    <p:extLst>
      <p:ext uri="{BB962C8B-B14F-4D97-AF65-F5344CB8AC3E}">
        <p14:creationId xmlns:p14="http://schemas.microsoft.com/office/powerpoint/2010/main" val="39753099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D4957D-D07E-7546-B53A-25B5C3A34397}" type="datetimeFigureOut">
              <a:rPr lang="en-US" smtClean="0"/>
              <a:t>24/06/15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8AD234-92EF-AE4B-A20C-998486ED62C1}" type="slidenum">
              <a:rPr lang="en-US" smtClean="0"/>
              <a:t>‹#›</a:t>
            </a:fld>
            <a:endParaRPr lang="en-US"/>
          </a:p>
        </p:txBody>
      </p:sp>
    </p:spTree>
    <p:extLst>
      <p:ext uri="{BB962C8B-B14F-4D97-AF65-F5344CB8AC3E}">
        <p14:creationId xmlns:p14="http://schemas.microsoft.com/office/powerpoint/2010/main" val="2543164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https://www.youtube.com/watch?v=1dgLEDdFddk" TargetMode="Externa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Studying archives/the future?</a:t>
            </a:r>
            <a:endParaRPr lang="en-US" dirty="0"/>
          </a:p>
        </p:txBody>
      </p:sp>
      <p:sp>
        <p:nvSpPr>
          <p:cNvPr id="3" name="Subtitle 2"/>
          <p:cNvSpPr>
            <a:spLocks noGrp="1"/>
          </p:cNvSpPr>
          <p:nvPr>
            <p:ph type="subTitle" idx="1"/>
          </p:nvPr>
        </p:nvSpPr>
        <p:spPr/>
        <p:txBody>
          <a:bodyPr/>
          <a:lstStyle/>
          <a:p>
            <a:r>
              <a:rPr lang="en-US" dirty="0" smtClean="0"/>
              <a:t>Paul Long</a:t>
            </a:r>
          </a:p>
          <a:p>
            <a:r>
              <a:rPr lang="en-US" dirty="0" smtClean="0"/>
              <a:t>BCU</a:t>
            </a:r>
            <a:endParaRPr lang="en-US" dirty="0"/>
          </a:p>
        </p:txBody>
      </p:sp>
    </p:spTree>
    <p:extLst>
      <p:ext uri="{BB962C8B-B14F-4D97-AF65-F5344CB8AC3E}">
        <p14:creationId xmlns:p14="http://schemas.microsoft.com/office/powerpoint/2010/main" val="282449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Wee </a:t>
            </a:r>
            <a:r>
              <a:rPr lang="en-US" dirty="0" err="1" smtClean="0"/>
              <a:t>Vee</a:t>
            </a:r>
            <a:endParaRPr lang="en-US" dirty="0"/>
          </a:p>
        </p:txBody>
      </p:sp>
      <p:pic>
        <p:nvPicPr>
          <p:cNvPr id="4" name="Content Placeholder 3" descr="Screen shot 2015-03-11 at 20.58.35.png"/>
          <p:cNvPicPr>
            <a:picLocks noGrp="1" noChangeAspect="1"/>
          </p:cNvPicPr>
          <p:nvPr>
            <p:ph idx="1"/>
          </p:nvPr>
        </p:nvPicPr>
        <p:blipFill>
          <a:blip r:embed="rId2">
            <a:extLst>
              <a:ext uri="{28A0092B-C50C-407E-A947-70E740481C1C}">
                <a14:useLocalDpi xmlns:a14="http://schemas.microsoft.com/office/drawing/2010/main" val="0"/>
              </a:ext>
            </a:extLst>
          </a:blip>
          <a:srcRect l="-31400" r="-31400"/>
          <a:stretch>
            <a:fillRect/>
          </a:stretch>
        </p:blipFill>
        <p:spPr/>
      </p:pic>
    </p:spTree>
    <p:extLst>
      <p:ext uri="{BB962C8B-B14F-4D97-AF65-F5344CB8AC3E}">
        <p14:creationId xmlns:p14="http://schemas.microsoft.com/office/powerpoint/2010/main" val="3936746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portent (the new is already old)</a:t>
            </a:r>
            <a:endParaRPr lang="en-US" dirty="0"/>
          </a:p>
        </p:txBody>
      </p:sp>
      <p:pic>
        <p:nvPicPr>
          <p:cNvPr id="4" name="Content Placeholder 3" descr="Screen shot 2015-03-11 at 20.56.33.png"/>
          <p:cNvPicPr>
            <a:picLocks noGrp="1" noChangeAspect="1"/>
          </p:cNvPicPr>
          <p:nvPr>
            <p:ph idx="1"/>
          </p:nvPr>
        </p:nvPicPr>
        <p:blipFill>
          <a:blip r:embed="rId2">
            <a:extLst>
              <a:ext uri="{28A0092B-C50C-407E-A947-70E740481C1C}">
                <a14:useLocalDpi xmlns:a14="http://schemas.microsoft.com/office/drawing/2010/main" val="0"/>
              </a:ext>
            </a:extLst>
          </a:blip>
          <a:srcRect t="-10315" b="-10315"/>
          <a:stretch>
            <a:fillRect/>
          </a:stretch>
        </p:blipFill>
        <p:spPr/>
      </p:pic>
    </p:spTree>
    <p:extLst>
      <p:ext uri="{BB962C8B-B14F-4D97-AF65-F5344CB8AC3E}">
        <p14:creationId xmlns:p14="http://schemas.microsoft.com/office/powerpoint/2010/main" val="3133864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Democratization? </a:t>
            </a:r>
            <a:endParaRPr lang="en-US" dirty="0"/>
          </a:p>
        </p:txBody>
      </p:sp>
      <p:sp>
        <p:nvSpPr>
          <p:cNvPr id="3" name="Content Placeholder 2"/>
          <p:cNvSpPr>
            <a:spLocks noGrp="1"/>
          </p:cNvSpPr>
          <p:nvPr>
            <p:ph idx="1"/>
          </p:nvPr>
        </p:nvSpPr>
        <p:spPr/>
        <p:txBody>
          <a:bodyPr>
            <a:normAutofit/>
          </a:bodyPr>
          <a:lstStyle/>
          <a:p>
            <a:r>
              <a:rPr lang="en-US" dirty="0"/>
              <a:t>The Archival </a:t>
            </a:r>
            <a:r>
              <a:rPr lang="en-US" dirty="0" smtClean="0"/>
              <a:t>Turn </a:t>
            </a:r>
            <a:endParaRPr lang="en-US" dirty="0"/>
          </a:p>
          <a:p>
            <a:r>
              <a:rPr lang="en-US" dirty="0" smtClean="0"/>
              <a:t>Public </a:t>
            </a:r>
            <a:r>
              <a:rPr lang="en-US" dirty="0"/>
              <a:t>H</a:t>
            </a:r>
            <a:r>
              <a:rPr lang="en-US" dirty="0" smtClean="0"/>
              <a:t>istory</a:t>
            </a:r>
          </a:p>
          <a:p>
            <a:r>
              <a:rPr lang="en-US" dirty="0" smtClean="0"/>
              <a:t>Sites of knowledge production</a:t>
            </a:r>
          </a:p>
          <a:p>
            <a:r>
              <a:rPr lang="en-US" dirty="0" err="1" smtClean="0"/>
              <a:t>T’Internet</a:t>
            </a:r>
            <a:r>
              <a:rPr lang="en-US" dirty="0" smtClean="0"/>
              <a:t> as </a:t>
            </a:r>
            <a:r>
              <a:rPr lang="en-US" i="1" dirty="0" err="1" smtClean="0"/>
              <a:t>An</a:t>
            </a:r>
            <a:r>
              <a:rPr lang="en-US" dirty="0" err="1" smtClean="0"/>
              <a:t>archive</a:t>
            </a:r>
            <a:r>
              <a:rPr lang="en-US" dirty="0" smtClean="0"/>
              <a:t>?</a:t>
            </a:r>
          </a:p>
        </p:txBody>
      </p:sp>
    </p:spTree>
    <p:extLst>
      <p:ext uri="{BB962C8B-B14F-4D97-AF65-F5344CB8AC3E}">
        <p14:creationId xmlns:p14="http://schemas.microsoft.com/office/powerpoint/2010/main" val="153344841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Appropriation, Preservation &amp; Re/circulation</a:t>
            </a:r>
            <a:endParaRPr lang="en-US" dirty="0"/>
          </a:p>
        </p:txBody>
      </p:sp>
      <p:pic>
        <p:nvPicPr>
          <p:cNvPr id="4" name="Content Placeholder 3" descr="Screen shot 2015-03-12 at 08.36.04.png">
            <a:hlinkClick r:id="rId2"/>
          </p:cNvPr>
          <p:cNvPicPr>
            <a:picLocks noGrp="1" noChangeAspect="1"/>
          </p:cNvPicPr>
          <p:nvPr>
            <p:ph idx="1"/>
          </p:nvPr>
        </p:nvPicPr>
        <p:blipFill>
          <a:blip r:embed="rId3">
            <a:extLst>
              <a:ext uri="{28A0092B-C50C-407E-A947-70E740481C1C}">
                <a14:useLocalDpi xmlns:a14="http://schemas.microsoft.com/office/drawing/2010/main" val="0"/>
              </a:ext>
            </a:extLst>
          </a:blip>
          <a:srcRect l="-10723" r="-10723"/>
          <a:stretch>
            <a:fillRect/>
          </a:stretch>
        </p:blipFill>
        <p:spPr/>
      </p:pic>
    </p:spTree>
    <p:extLst>
      <p:ext uri="{BB962C8B-B14F-4D97-AF65-F5344CB8AC3E}">
        <p14:creationId xmlns:p14="http://schemas.microsoft.com/office/powerpoint/2010/main" val="3785741609"/>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Fan Edits</a:t>
            </a:r>
            <a:endParaRPr lang="en-US" dirty="0"/>
          </a:p>
        </p:txBody>
      </p:sp>
      <p:pic>
        <p:nvPicPr>
          <p:cNvPr id="4" name="Content Placeholder 3" descr="Screen shot 2015-03-11 at 21.04.04.png"/>
          <p:cNvPicPr>
            <a:picLocks noGrp="1" noChangeAspect="1"/>
          </p:cNvPicPr>
          <p:nvPr>
            <p:ph idx="1"/>
          </p:nvPr>
        </p:nvPicPr>
        <p:blipFill>
          <a:blip r:embed="rId2">
            <a:extLst>
              <a:ext uri="{28A0092B-C50C-407E-A947-70E740481C1C}">
                <a14:useLocalDpi xmlns:a14="http://schemas.microsoft.com/office/drawing/2010/main" val="0"/>
              </a:ext>
            </a:extLst>
          </a:blip>
          <a:srcRect l="-208" r="-208"/>
          <a:stretch>
            <a:fillRect/>
          </a:stretch>
        </p:blipFill>
        <p:spPr/>
      </p:pic>
    </p:spTree>
    <p:extLst>
      <p:ext uri="{BB962C8B-B14F-4D97-AF65-F5344CB8AC3E}">
        <p14:creationId xmlns:p14="http://schemas.microsoft.com/office/powerpoint/2010/main" val="601648198"/>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5-03-11 at 21.07.01.png"/>
          <p:cNvPicPr>
            <a:picLocks noGrp="1" noChangeAspect="1"/>
          </p:cNvPicPr>
          <p:nvPr>
            <p:ph idx="1"/>
          </p:nvPr>
        </p:nvPicPr>
        <p:blipFill>
          <a:blip r:embed="rId2">
            <a:extLst>
              <a:ext uri="{28A0092B-C50C-407E-A947-70E740481C1C}">
                <a14:useLocalDpi xmlns:a14="http://schemas.microsoft.com/office/drawing/2010/main" val="0"/>
              </a:ext>
            </a:extLst>
          </a:blip>
          <a:srcRect t="-3937" b="-3937"/>
          <a:stretch>
            <a:fillRect/>
          </a:stretch>
        </p:blipFill>
        <p:spPr/>
      </p:pic>
    </p:spTree>
    <p:extLst>
      <p:ext uri="{BB962C8B-B14F-4D97-AF65-F5344CB8AC3E}">
        <p14:creationId xmlns:p14="http://schemas.microsoft.com/office/powerpoint/2010/main" val="34903285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descr="Screen shot 2015-03-11 at 21.09.35.png"/>
          <p:cNvPicPr>
            <a:picLocks noGrp="1" noChangeAspect="1"/>
          </p:cNvPicPr>
          <p:nvPr>
            <p:ph idx="1"/>
          </p:nvPr>
        </p:nvPicPr>
        <p:blipFill>
          <a:blip r:embed="rId2">
            <a:extLst>
              <a:ext uri="{28A0092B-C50C-407E-A947-70E740481C1C}">
                <a14:useLocalDpi xmlns:a14="http://schemas.microsoft.com/office/drawing/2010/main" val="0"/>
              </a:ext>
            </a:extLst>
          </a:blip>
          <a:srcRect t="-1050" b="-1050"/>
          <a:stretch>
            <a:fillRect/>
          </a:stretch>
        </p:blipFill>
        <p:spPr/>
      </p:pic>
    </p:spTree>
    <p:extLst>
      <p:ext uri="{BB962C8B-B14F-4D97-AF65-F5344CB8AC3E}">
        <p14:creationId xmlns:p14="http://schemas.microsoft.com/office/powerpoint/2010/main" val="3760519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5" name="Picture 4" descr="homeimg.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285750"/>
            <a:ext cx="8128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213091"/>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Transgressive</a:t>
            </a:r>
            <a:r>
              <a:rPr lang="en-US" dirty="0" smtClean="0"/>
              <a:t> practices</a:t>
            </a:r>
            <a:endParaRPr lang="en-US" dirty="0"/>
          </a:p>
        </p:txBody>
      </p:sp>
      <p:sp>
        <p:nvSpPr>
          <p:cNvPr id="3" name="Content Placeholder 2"/>
          <p:cNvSpPr>
            <a:spLocks noGrp="1"/>
          </p:cNvSpPr>
          <p:nvPr>
            <p:ph idx="1"/>
          </p:nvPr>
        </p:nvSpPr>
        <p:spPr/>
        <p:txBody>
          <a:bodyPr/>
          <a:lstStyle/>
          <a:p>
            <a:r>
              <a:rPr lang="en-US" dirty="0" smtClean="0"/>
              <a:t>Prohibition and learning (education as inoculation)?</a:t>
            </a:r>
          </a:p>
          <a:p>
            <a:r>
              <a:rPr lang="en-US" dirty="0" smtClean="0"/>
              <a:t>Losing the archive  - an example from Popular Music</a:t>
            </a:r>
          </a:p>
        </p:txBody>
      </p:sp>
    </p:spTree>
    <p:extLst>
      <p:ext uri="{BB962C8B-B14F-4D97-AF65-F5344CB8AC3E}">
        <p14:creationId xmlns:p14="http://schemas.microsoft.com/office/powerpoint/2010/main" val="1462633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lide08.jpeg"/>
          <p:cNvPicPr>
            <a:picLocks noGrp="1" noChangeAspect="1"/>
          </p:cNvPicPr>
          <p:nvPr>
            <p:ph idx="1"/>
          </p:nvPr>
        </p:nvPicPr>
        <p:blipFill>
          <a:blip r:embed="rId2">
            <a:extLst>
              <a:ext uri="{28A0092B-C50C-407E-A947-70E740481C1C}">
                <a14:useLocalDpi xmlns:a14="http://schemas.microsoft.com/office/drawing/2010/main" val="0"/>
              </a:ext>
            </a:extLst>
          </a:blip>
          <a:srcRect t="1115" b="1115"/>
          <a:stretch>
            <a:fillRect/>
          </a:stretch>
        </p:blipFill>
        <p:spPr/>
      </p:pic>
    </p:spTree>
    <p:extLst>
      <p:ext uri="{BB962C8B-B14F-4D97-AF65-F5344CB8AC3E}">
        <p14:creationId xmlns:p14="http://schemas.microsoft.com/office/powerpoint/2010/main" val="36384790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vision of a future</a:t>
            </a:r>
            <a:endParaRPr lang="en-US" dirty="0"/>
          </a:p>
        </p:txBody>
      </p:sp>
      <p:pic>
        <p:nvPicPr>
          <p:cNvPr id="4" name="Content Placeholder 3" descr="Screen shot 2015-03-11 at 22.18.06.png"/>
          <p:cNvPicPr>
            <a:picLocks noGrp="1" noChangeAspect="1"/>
          </p:cNvPicPr>
          <p:nvPr>
            <p:ph idx="1"/>
          </p:nvPr>
        </p:nvPicPr>
        <p:blipFill>
          <a:blip r:embed="rId2">
            <a:extLst>
              <a:ext uri="{28A0092B-C50C-407E-A947-70E740481C1C}">
                <a14:useLocalDpi xmlns:a14="http://schemas.microsoft.com/office/drawing/2010/main" val="0"/>
              </a:ext>
            </a:extLst>
          </a:blip>
          <a:srcRect t="-4996" b="-4996"/>
          <a:stretch>
            <a:fillRect/>
          </a:stretch>
        </p:blipFill>
        <p:spPr/>
      </p:pic>
    </p:spTree>
    <p:extLst>
      <p:ext uri="{BB962C8B-B14F-4D97-AF65-F5344CB8AC3E}">
        <p14:creationId xmlns:p14="http://schemas.microsoft.com/office/powerpoint/2010/main" val="38134256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The CTI Never Sleeps</a:t>
            </a:r>
            <a:endParaRPr lang="en-US" dirty="0"/>
          </a:p>
        </p:txBody>
      </p:sp>
      <p:sp>
        <p:nvSpPr>
          <p:cNvPr id="6" name="Content Placeholder 5"/>
          <p:cNvSpPr>
            <a:spLocks noGrp="1"/>
          </p:cNvSpPr>
          <p:nvPr>
            <p:ph idx="1"/>
          </p:nvPr>
        </p:nvSpPr>
        <p:spPr/>
        <p:txBody>
          <a:bodyPr/>
          <a:lstStyle/>
          <a:p>
            <a:pPr marL="0" indent="0">
              <a:buNone/>
            </a:pPr>
            <a:r>
              <a:rPr lang="en-US" dirty="0"/>
              <a:t>‘The Man had not only taken the blog down but also depraved (sic) me of all the content including hundreds of posts and thousands of your lovely comments. As there is no backup and the blog was deleted even from G**</a:t>
            </a:r>
            <a:r>
              <a:rPr lang="en-US" dirty="0" err="1"/>
              <a:t>gle</a:t>
            </a:r>
            <a:r>
              <a:rPr lang="en-US" dirty="0"/>
              <a:t> archive cache, I can't imagine how could I restore almost 3 years of work on another server’. (Anon, 2010). </a:t>
            </a:r>
          </a:p>
        </p:txBody>
      </p:sp>
    </p:spTree>
    <p:extLst>
      <p:ext uri="{BB962C8B-B14F-4D97-AF65-F5344CB8AC3E}">
        <p14:creationId xmlns:p14="http://schemas.microsoft.com/office/powerpoint/2010/main" val="13922175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fontScale="92500"/>
          </a:bodyPr>
          <a:lstStyle/>
          <a:p>
            <a:r>
              <a:rPr lang="en-US" dirty="0"/>
              <a:t>Fan practice and read/write </a:t>
            </a:r>
            <a:r>
              <a:rPr lang="en-US" dirty="0" smtClean="0"/>
              <a:t>culture</a:t>
            </a:r>
          </a:p>
          <a:p>
            <a:r>
              <a:rPr lang="en-US" dirty="0" smtClean="0"/>
              <a:t>Oliver Carter – Euro-Cult Cinema</a:t>
            </a:r>
            <a:endParaRPr lang="en-US" dirty="0"/>
          </a:p>
          <a:p>
            <a:r>
              <a:rPr lang="en-US" dirty="0" smtClean="0"/>
              <a:t>Affective archives (value and value/ownership)</a:t>
            </a:r>
          </a:p>
          <a:p>
            <a:r>
              <a:rPr lang="en-US" dirty="0" smtClean="0"/>
              <a:t>Everything matters to someone!</a:t>
            </a:r>
          </a:p>
          <a:p>
            <a:r>
              <a:rPr lang="en-US" dirty="0" smtClean="0"/>
              <a:t>The </a:t>
            </a:r>
            <a:r>
              <a:rPr lang="en-US" dirty="0" err="1" smtClean="0"/>
              <a:t>labour</a:t>
            </a:r>
            <a:r>
              <a:rPr lang="en-US" dirty="0" smtClean="0"/>
              <a:t> of love has a value (</a:t>
            </a:r>
            <a:r>
              <a:rPr lang="en-US" dirty="0"/>
              <a:t>it’s the economy stupid!)</a:t>
            </a:r>
          </a:p>
          <a:p>
            <a:r>
              <a:rPr lang="en-US" dirty="0"/>
              <a:t>‘Knowing your rights</a:t>
            </a:r>
            <a:r>
              <a:rPr lang="en-US" dirty="0" smtClean="0"/>
              <a:t>’ and examples of productive alliances for preservation…</a:t>
            </a:r>
            <a:endParaRPr lang="en-US" dirty="0"/>
          </a:p>
          <a:p>
            <a:endParaRPr lang="en-US" dirty="0"/>
          </a:p>
        </p:txBody>
      </p:sp>
    </p:spTree>
    <p:extLst>
      <p:ext uri="{BB962C8B-B14F-4D97-AF65-F5344CB8AC3E}">
        <p14:creationId xmlns:p14="http://schemas.microsoft.com/office/powerpoint/2010/main" val="1687279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Screen shot 2015-03-13 at 14.23.48.png"/>
          <p:cNvPicPr>
            <a:picLocks noGrp="1" noChangeAspect="1"/>
          </p:cNvPicPr>
          <p:nvPr>
            <p:ph idx="1"/>
          </p:nvPr>
        </p:nvPicPr>
        <p:blipFill>
          <a:blip r:embed="rId2">
            <a:extLst>
              <a:ext uri="{28A0092B-C50C-407E-A947-70E740481C1C}">
                <a14:useLocalDpi xmlns:a14="http://schemas.microsoft.com/office/drawing/2010/main" val="0"/>
              </a:ext>
            </a:extLst>
          </a:blip>
          <a:srcRect l="-1974" r="-1974"/>
          <a:stretch>
            <a:fillRect/>
          </a:stretch>
        </p:blipFill>
        <p:spPr/>
      </p:pic>
    </p:spTree>
    <p:extLst>
      <p:ext uri="{BB962C8B-B14F-4D97-AF65-F5344CB8AC3E}">
        <p14:creationId xmlns:p14="http://schemas.microsoft.com/office/powerpoint/2010/main" val="24663955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p:txBody>
          <a:bodyPr/>
          <a:lstStyle/>
          <a:p>
            <a:r>
              <a:rPr lang="en-US" dirty="0" smtClean="0"/>
              <a:t>The digital = the future?</a:t>
            </a:r>
          </a:p>
          <a:p>
            <a:r>
              <a:rPr lang="en-US" dirty="0" smtClean="0"/>
              <a:t>Education is a reciprocal/social issue</a:t>
            </a:r>
            <a:endParaRPr lang="en-US" dirty="0"/>
          </a:p>
        </p:txBody>
      </p:sp>
    </p:spTree>
    <p:extLst>
      <p:ext uri="{BB962C8B-B14F-4D97-AF65-F5344CB8AC3E}">
        <p14:creationId xmlns:p14="http://schemas.microsoft.com/office/powerpoint/2010/main" val="34180530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New technologies</a:t>
            </a:r>
          </a:p>
          <a:p>
            <a:r>
              <a:rPr lang="en-US" dirty="0" smtClean="0"/>
              <a:t>‘mash-ups’</a:t>
            </a:r>
          </a:p>
          <a:p>
            <a:r>
              <a:rPr lang="en-US" dirty="0" smtClean="0"/>
              <a:t>Born digital and </a:t>
            </a:r>
            <a:r>
              <a:rPr lang="en-US" dirty="0" err="1" smtClean="0"/>
              <a:t>digitisation</a:t>
            </a:r>
            <a:endParaRPr lang="en-US" dirty="0" smtClean="0"/>
          </a:p>
          <a:p>
            <a:r>
              <a:rPr lang="en-US" dirty="0" smtClean="0"/>
              <a:t>Efflorescence of practices (archive beyond the thing IN the archive)</a:t>
            </a:r>
          </a:p>
          <a:p>
            <a:r>
              <a:rPr lang="en-US" dirty="0" smtClean="0"/>
              <a:t>It is not called the </a:t>
            </a:r>
            <a:r>
              <a:rPr lang="en-US" i="1" dirty="0" err="1" smtClean="0"/>
              <a:t>an</a:t>
            </a:r>
            <a:r>
              <a:rPr lang="en-US" dirty="0" err="1" smtClean="0"/>
              <a:t>archive</a:t>
            </a:r>
            <a:r>
              <a:rPr lang="en-US" dirty="0" smtClean="0"/>
              <a:t> for nothing</a:t>
            </a:r>
          </a:p>
          <a:p>
            <a:r>
              <a:rPr lang="en-US" dirty="0" smtClean="0"/>
              <a:t>What kind of resource is this?</a:t>
            </a:r>
          </a:p>
          <a:p>
            <a:r>
              <a:rPr lang="en-US" dirty="0" smtClean="0"/>
              <a:t>Who owns it?</a:t>
            </a:r>
          </a:p>
          <a:p>
            <a:r>
              <a:rPr lang="en-US" dirty="0" smtClean="0"/>
              <a:t>Education is reciprocal/a social issue</a:t>
            </a:r>
            <a:endParaRPr lang="en-US" dirty="0"/>
          </a:p>
        </p:txBody>
      </p:sp>
    </p:spTree>
    <p:extLst>
      <p:ext uri="{BB962C8B-B14F-4D97-AF65-F5344CB8AC3E}">
        <p14:creationId xmlns:p14="http://schemas.microsoft.com/office/powerpoint/2010/main" val="3950283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archivist and archive endure</a:t>
            </a:r>
            <a:endParaRPr lang="en-US" dirty="0"/>
          </a:p>
        </p:txBody>
      </p:sp>
      <p:pic>
        <p:nvPicPr>
          <p:cNvPr id="4" name="Content Placeholder 3" descr="Screen shot 2015-03-11 at 22.07.52.png"/>
          <p:cNvPicPr>
            <a:picLocks noGrp="1" noChangeAspect="1"/>
          </p:cNvPicPr>
          <p:nvPr>
            <p:ph idx="1"/>
          </p:nvPr>
        </p:nvPicPr>
        <p:blipFill>
          <a:blip r:embed="rId2">
            <a:extLst>
              <a:ext uri="{28A0092B-C50C-407E-A947-70E740481C1C}">
                <a14:useLocalDpi xmlns:a14="http://schemas.microsoft.com/office/drawing/2010/main" val="0"/>
              </a:ext>
            </a:extLst>
          </a:blip>
          <a:srcRect l="-4477" r="-4477"/>
          <a:stretch>
            <a:fillRect/>
          </a:stretch>
        </p:blipFill>
        <p:spPr/>
      </p:pic>
    </p:spTree>
    <p:extLst>
      <p:ext uri="{BB962C8B-B14F-4D97-AF65-F5344CB8AC3E}">
        <p14:creationId xmlns:p14="http://schemas.microsoft.com/office/powerpoint/2010/main" val="1611950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This vision and ‘predictive’ issues?</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Sustainability (austerity/value &amp; exploitability)</a:t>
            </a:r>
          </a:p>
          <a:p>
            <a:r>
              <a:rPr lang="en-US" dirty="0" smtClean="0"/>
              <a:t>Reproducibility (archival skills and knowledge)</a:t>
            </a:r>
          </a:p>
          <a:p>
            <a:r>
              <a:rPr lang="en-US" dirty="0" smtClean="0"/>
              <a:t>Integrity and materiality of the archive - the ‘thing’ versus its reproduction – film as film/video as video – the nature of the digital </a:t>
            </a:r>
            <a:r>
              <a:rPr lang="en-US" dirty="0" err="1" smtClean="0"/>
              <a:t>vs</a:t>
            </a:r>
            <a:r>
              <a:rPr lang="en-US" dirty="0" smtClean="0"/>
              <a:t> durable niche</a:t>
            </a:r>
          </a:p>
          <a:p>
            <a:r>
              <a:rPr lang="en-US" dirty="0" smtClean="0"/>
              <a:t>Doing ‘archive’ (and archiving the new archive as practice – we keep the mummies)</a:t>
            </a:r>
          </a:p>
          <a:p>
            <a:r>
              <a:rPr lang="en-US" dirty="0" smtClean="0"/>
              <a:t>Diffusion of screen-based media/pro-Am circulation</a:t>
            </a:r>
          </a:p>
          <a:p>
            <a:r>
              <a:rPr lang="en-US" dirty="0" smtClean="0"/>
              <a:t>New cultures or creativity</a:t>
            </a:r>
          </a:p>
        </p:txBody>
      </p:sp>
    </p:spTree>
    <p:extLst>
      <p:ext uri="{BB962C8B-B14F-4D97-AF65-F5344CB8AC3E}">
        <p14:creationId xmlns:p14="http://schemas.microsoft.com/office/powerpoint/2010/main" val="41417198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Archival practices</a:t>
            </a:r>
            <a:endParaRPr lang="en-US" dirty="0"/>
          </a:p>
        </p:txBody>
      </p:sp>
      <p:sp>
        <p:nvSpPr>
          <p:cNvPr id="3" name="Content Placeholder 2"/>
          <p:cNvSpPr>
            <a:spLocks noGrp="1"/>
          </p:cNvSpPr>
          <p:nvPr>
            <p:ph idx="1"/>
          </p:nvPr>
        </p:nvSpPr>
        <p:spPr/>
        <p:txBody>
          <a:bodyPr/>
          <a:lstStyle/>
          <a:p>
            <a:r>
              <a:rPr lang="en-US" dirty="0" smtClean="0"/>
              <a:t>Schools of Media and ‘thinking media producers’ (vocation &amp; scholasticism) – instruction and material</a:t>
            </a:r>
          </a:p>
          <a:p>
            <a:r>
              <a:rPr lang="en-US" dirty="0" smtClean="0"/>
              <a:t>A scholarly practice (‘hands on’)</a:t>
            </a:r>
          </a:p>
          <a:p>
            <a:endParaRPr lang="en-US" dirty="0"/>
          </a:p>
        </p:txBody>
      </p:sp>
    </p:spTree>
    <p:extLst>
      <p:ext uri="{BB962C8B-B14F-4D97-AF65-F5344CB8AC3E}">
        <p14:creationId xmlns:p14="http://schemas.microsoft.com/office/powerpoint/2010/main" val="3079776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Retrieval and preservation</a:t>
            </a:r>
            <a:endParaRPr lang="en-US" dirty="0"/>
          </a:p>
        </p:txBody>
      </p:sp>
      <p:sp>
        <p:nvSpPr>
          <p:cNvPr id="5" name="Text Placeholder 4"/>
          <p:cNvSpPr>
            <a:spLocks noGrp="1"/>
          </p:cNvSpPr>
          <p:nvPr>
            <p:ph type="body" idx="1"/>
          </p:nvPr>
        </p:nvSpPr>
        <p:spPr/>
        <p:txBody>
          <a:bodyPr/>
          <a:lstStyle/>
          <a:p>
            <a:r>
              <a:rPr lang="en-US" dirty="0" smtClean="0"/>
              <a:t>Philip </a:t>
            </a:r>
            <a:r>
              <a:rPr lang="en-US" dirty="0" err="1" smtClean="0"/>
              <a:t>Donnellan</a:t>
            </a:r>
            <a:endParaRPr lang="en-US" dirty="0"/>
          </a:p>
        </p:txBody>
      </p:sp>
      <p:pic>
        <p:nvPicPr>
          <p:cNvPr id="9" name="Content Placeholder 8" descr="19. 1980's PD Portrait.jpg"/>
          <p:cNvPicPr>
            <a:picLocks noGrp="1" noChangeAspect="1"/>
          </p:cNvPicPr>
          <p:nvPr>
            <p:ph sz="half" idx="2"/>
          </p:nvPr>
        </p:nvPicPr>
        <p:blipFill>
          <a:blip r:embed="rId2">
            <a:extLst>
              <a:ext uri="{28A0092B-C50C-407E-A947-70E740481C1C}">
                <a14:useLocalDpi xmlns:a14="http://schemas.microsoft.com/office/drawing/2010/main" val="0"/>
              </a:ext>
            </a:extLst>
          </a:blip>
          <a:srcRect l="-20372" r="-20372"/>
          <a:stretch>
            <a:fillRect/>
          </a:stretch>
        </p:blipFill>
        <p:spPr/>
      </p:pic>
      <p:sp>
        <p:nvSpPr>
          <p:cNvPr id="7" name="Text Placeholder 6"/>
          <p:cNvSpPr>
            <a:spLocks noGrp="1"/>
          </p:cNvSpPr>
          <p:nvPr>
            <p:ph type="body" sz="quarter" idx="3"/>
          </p:nvPr>
        </p:nvSpPr>
        <p:spPr/>
        <p:txBody>
          <a:bodyPr/>
          <a:lstStyle/>
          <a:p>
            <a:r>
              <a:rPr lang="en-US" dirty="0" smtClean="0"/>
              <a:t>Documentary</a:t>
            </a:r>
            <a:endParaRPr lang="en-US" dirty="0"/>
          </a:p>
        </p:txBody>
      </p:sp>
      <p:sp>
        <p:nvSpPr>
          <p:cNvPr id="8" name="Content Placeholder 7"/>
          <p:cNvSpPr>
            <a:spLocks noGrp="1"/>
          </p:cNvSpPr>
          <p:nvPr>
            <p:ph sz="quarter" idx="4"/>
          </p:nvPr>
        </p:nvSpPr>
        <p:spPr/>
        <p:txBody>
          <a:bodyPr/>
          <a:lstStyle/>
          <a:p>
            <a:r>
              <a:rPr lang="en-US" dirty="0"/>
              <a:t>‘part of the evanescent flow of </a:t>
            </a:r>
            <a:r>
              <a:rPr lang="en-US" dirty="0" err="1"/>
              <a:t>programmes</a:t>
            </a:r>
            <a:r>
              <a:rPr lang="en-US" dirty="0"/>
              <a:t>, as ephemeral as journalism and again rapidly disappearing into the big black hole of the archives, from which very few are now beginning, very selectively, to emerge’ (</a:t>
            </a:r>
            <a:r>
              <a:rPr lang="en-US" dirty="0" err="1"/>
              <a:t>Chanan</a:t>
            </a:r>
            <a:r>
              <a:rPr lang="en-US" dirty="0"/>
              <a:t>, 2007: 25). </a:t>
            </a:r>
          </a:p>
        </p:txBody>
      </p:sp>
    </p:spTree>
    <p:extLst>
      <p:ext uri="{BB962C8B-B14F-4D97-AF65-F5344CB8AC3E}">
        <p14:creationId xmlns:p14="http://schemas.microsoft.com/office/powerpoint/2010/main" val="1054510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Dissemination</a:t>
            </a:r>
            <a:endParaRPr lang="en-US" dirty="0"/>
          </a:p>
        </p:txBody>
      </p:sp>
      <p:pic>
        <p:nvPicPr>
          <p:cNvPr id="4" name="Content Placeholder 3" descr="Screen shot 2015-03-11 at 21.35.09.png"/>
          <p:cNvPicPr>
            <a:picLocks noGrp="1" noChangeAspect="1"/>
          </p:cNvPicPr>
          <p:nvPr>
            <p:ph idx="1"/>
          </p:nvPr>
        </p:nvPicPr>
        <p:blipFill>
          <a:blip r:embed="rId2">
            <a:extLst>
              <a:ext uri="{28A0092B-C50C-407E-A947-70E740481C1C}">
                <a14:useLocalDpi xmlns:a14="http://schemas.microsoft.com/office/drawing/2010/main" val="0"/>
              </a:ext>
            </a:extLst>
          </a:blip>
          <a:srcRect l="-13743" r="-13743"/>
          <a:stretch>
            <a:fillRect/>
          </a:stretch>
        </p:blipFill>
        <p:spPr/>
      </p:pic>
    </p:spTree>
    <p:extLst>
      <p:ext uri="{BB962C8B-B14F-4D97-AF65-F5344CB8AC3E}">
        <p14:creationId xmlns:p14="http://schemas.microsoft.com/office/powerpoint/2010/main" val="1856212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 of the ‘hole’</a:t>
            </a:r>
            <a:endParaRPr lang="en-US" dirty="0"/>
          </a:p>
        </p:txBody>
      </p:sp>
      <p:pic>
        <p:nvPicPr>
          <p:cNvPr id="4" name="Content Placeholder 3" descr="Screen shot 2015-03-11 at 21.42.29.png"/>
          <p:cNvPicPr>
            <a:picLocks noGrp="1" noChangeAspect="1"/>
          </p:cNvPicPr>
          <p:nvPr>
            <p:ph idx="1"/>
          </p:nvPr>
        </p:nvPicPr>
        <p:blipFill>
          <a:blip r:embed="rId2">
            <a:extLst>
              <a:ext uri="{28A0092B-C50C-407E-A947-70E740481C1C}">
                <a14:useLocalDpi xmlns:a14="http://schemas.microsoft.com/office/drawing/2010/main" val="0"/>
              </a:ext>
            </a:extLst>
          </a:blip>
          <a:srcRect l="-2790" r="-2790"/>
          <a:stretch>
            <a:fillRect/>
          </a:stretch>
        </p:blipFill>
        <p:spPr>
          <a:xfrm>
            <a:off x="457200" y="1627811"/>
            <a:ext cx="8229600" cy="4525963"/>
          </a:xfrm>
        </p:spPr>
      </p:pic>
    </p:spTree>
    <p:extLst>
      <p:ext uri="{BB962C8B-B14F-4D97-AF65-F5344CB8AC3E}">
        <p14:creationId xmlns:p14="http://schemas.microsoft.com/office/powerpoint/2010/main" val="17561280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Communities of Interest</a:t>
            </a:r>
            <a:endParaRPr lang="en-US" dirty="0"/>
          </a:p>
        </p:txBody>
      </p:sp>
      <p:pic>
        <p:nvPicPr>
          <p:cNvPr id="4" name="Content Placeholder 3" descr="Screen shot 2015-03-11 at 21.47.09.png"/>
          <p:cNvPicPr>
            <a:picLocks noGrp="1" noChangeAspect="1"/>
          </p:cNvPicPr>
          <p:nvPr>
            <p:ph idx="1"/>
          </p:nvPr>
        </p:nvPicPr>
        <p:blipFill>
          <a:blip r:embed="rId2">
            <a:extLst>
              <a:ext uri="{28A0092B-C50C-407E-A947-70E740481C1C}">
                <a14:useLocalDpi xmlns:a14="http://schemas.microsoft.com/office/drawing/2010/main" val="0"/>
              </a:ext>
            </a:extLst>
          </a:blip>
          <a:srcRect l="-1503" r="-1503"/>
          <a:stretch>
            <a:fillRect/>
          </a:stretch>
        </p:blipFill>
        <p:spPr/>
      </p:pic>
    </p:spTree>
    <p:extLst>
      <p:ext uri="{BB962C8B-B14F-4D97-AF65-F5344CB8AC3E}">
        <p14:creationId xmlns:p14="http://schemas.microsoft.com/office/powerpoint/2010/main" val="33345098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4095</TotalTime>
  <Words>450</Words>
  <Application>Microsoft Macintosh PowerPoint</Application>
  <PresentationFormat>On-screen Show (4:3)</PresentationFormat>
  <Paragraphs>53</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Studying archives/the future?</vt:lpstr>
      <vt:lpstr>A vision of a future</vt:lpstr>
      <vt:lpstr>The archivist and archive endure</vt:lpstr>
      <vt:lpstr>This vision and ‘predictive’ issues?</vt:lpstr>
      <vt:lpstr>Archival practices</vt:lpstr>
      <vt:lpstr>Retrieval and preservation</vt:lpstr>
      <vt:lpstr>Dissemination</vt:lpstr>
      <vt:lpstr>Out of the ‘hole’</vt:lpstr>
      <vt:lpstr>Communities of Interest</vt:lpstr>
      <vt:lpstr>Wee Vee</vt:lpstr>
      <vt:lpstr>A portent (the new is already old)</vt:lpstr>
      <vt:lpstr>Democratization? </vt:lpstr>
      <vt:lpstr>Appropriation, Preservation &amp; Re/circulation</vt:lpstr>
      <vt:lpstr>Fan Edits</vt:lpstr>
      <vt:lpstr>PowerPoint Presentation</vt:lpstr>
      <vt:lpstr>PowerPoint Presentation</vt:lpstr>
      <vt:lpstr>PowerPoint Presentation</vt:lpstr>
      <vt:lpstr>Transgressive practices</vt:lpstr>
      <vt:lpstr>PowerPoint Presentation</vt:lpstr>
      <vt:lpstr>The CTI Never Sleeps</vt:lpstr>
      <vt:lpstr>PowerPoint Presentation</vt:lpstr>
      <vt:lpstr>PowerPoint Presentation</vt:lpstr>
      <vt:lpstr>Conclusions</vt:lpstr>
      <vt:lpstr>PowerPoint Presentation</vt:lpstr>
    </vt:vector>
  </TitlesOfParts>
  <Company>Birmingham City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importance of the study of archives and archive to current students: our next generation of Film-makers.</dc:title>
  <dc:creator>Paul Long</dc:creator>
  <cp:lastModifiedBy>BCU ICT</cp:lastModifiedBy>
  <cp:revision>71</cp:revision>
  <dcterms:created xsi:type="dcterms:W3CDTF">2015-03-05T13:23:15Z</dcterms:created>
  <dcterms:modified xsi:type="dcterms:W3CDTF">2015-06-24T13:51:12Z</dcterms:modified>
</cp:coreProperties>
</file>