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7764852-AF5C-4AFA-A50C-A6ABA07BF57D}" type="datetimeFigureOut">
              <a:rPr lang="en-GB" smtClean="0"/>
              <a:pPr/>
              <a:t>10/03/2015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E8ED26B-6176-4FEA-B1EB-44136F1E232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forgottentelevisiondrama.wordpress.com/" TargetMode="External"/><Relationship Id="rId2" Type="http://schemas.openxmlformats.org/officeDocument/2006/relationships/hyperlink" Target="https://www.royalholloway.ac.uk/mediaarts/research/thehistoryofforgottentelevisiondrama/historyofforgottentvdrama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656184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</a:t>
            </a:r>
            <a:r>
              <a:rPr lang="en-GB" b="1" dirty="0" smtClean="0"/>
              <a:t>he </a:t>
            </a:r>
            <a:r>
              <a:rPr lang="en-GB" b="1" dirty="0"/>
              <a:t>History of Forgotten Television Drama in the </a:t>
            </a:r>
            <a:r>
              <a:rPr lang="en-GB" b="1" dirty="0" smtClean="0"/>
              <a:t>UK, 1946-82</a:t>
            </a:r>
            <a:endParaRPr lang="en-GB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Department of Media Arts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Royal Holloway, University of London</a:t>
            </a:r>
            <a:endParaRPr lang="en-GB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/>
          <a:lstStyle/>
          <a:p>
            <a:endParaRPr lang="en-GB" u="sng" dirty="0" smtClean="0"/>
          </a:p>
          <a:p>
            <a:r>
              <a:rPr lang="en-GB" u="sng" dirty="0" smtClean="0"/>
              <a:t>Research Team</a:t>
            </a:r>
          </a:p>
          <a:p>
            <a:endParaRPr lang="en-GB" sz="1400" dirty="0" smtClean="0"/>
          </a:p>
          <a:p>
            <a:r>
              <a:rPr lang="en-GB" dirty="0" smtClean="0"/>
              <a:t>Professor John Hill (Principal-Investigator)</a:t>
            </a:r>
          </a:p>
          <a:p>
            <a:r>
              <a:rPr lang="en-GB" dirty="0" smtClean="0"/>
              <a:t>Dr </a:t>
            </a:r>
            <a:r>
              <a:rPr lang="en-GB" dirty="0" err="1" smtClean="0"/>
              <a:t>Lez</a:t>
            </a:r>
            <a:r>
              <a:rPr lang="en-GB" dirty="0" smtClean="0"/>
              <a:t> Cooke (Co-Investigator)</a:t>
            </a:r>
          </a:p>
          <a:p>
            <a:r>
              <a:rPr lang="en-GB" dirty="0" smtClean="0"/>
              <a:t>Dr Billy Smart (Research Assistant)</a:t>
            </a:r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656184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>Funded by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200" dirty="0" smtClean="0"/>
              <a:t>Arts &amp; Humanities Research Council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2800" dirty="0" smtClean="0"/>
              <a:t>2013-2016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 smtClean="0">
                <a:latin typeface="Comic Sans MS" pitchFamily="66" charset="0"/>
              </a:rPr>
              <a:t>to uncover a 'lost' history of UK television drama</a:t>
            </a:r>
          </a:p>
          <a:p>
            <a:pPr lvl="0"/>
            <a:endParaRPr lang="en-GB" sz="2800" dirty="0" smtClean="0">
              <a:latin typeface="Comic Sans MS" pitchFamily="66" charset="0"/>
            </a:endParaRPr>
          </a:p>
          <a:p>
            <a:pPr lvl="0"/>
            <a:r>
              <a:rPr lang="en-GB" sz="2800" dirty="0" smtClean="0">
                <a:latin typeface="Comic Sans MS" pitchFamily="66" charset="0"/>
              </a:rPr>
              <a:t>BBC: 1946-82 </a:t>
            </a:r>
          </a:p>
          <a:p>
            <a:pPr lvl="0"/>
            <a:r>
              <a:rPr lang="en-GB" sz="2800" dirty="0" smtClean="0">
                <a:latin typeface="Comic Sans MS" pitchFamily="66" charset="0"/>
              </a:rPr>
              <a:t>ITV: 1955-82</a:t>
            </a:r>
          </a:p>
          <a:p>
            <a:pPr lvl="0"/>
            <a:endParaRPr lang="en-GB" sz="2800" dirty="0" smtClean="0">
              <a:latin typeface="Comic Sans MS" pitchFamily="66" charset="0"/>
            </a:endParaRPr>
          </a:p>
          <a:p>
            <a:pPr lvl="0"/>
            <a:r>
              <a:rPr lang="en-GB" sz="2800" dirty="0" smtClean="0">
                <a:latin typeface="Comic Sans MS" pitchFamily="66" charset="0"/>
              </a:rPr>
              <a:t>particular focus on regional drama production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 smtClean="0"/>
              <a:t>Aims of the project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sz="2800" dirty="0" smtClean="0">
                <a:latin typeface="Comic Sans MS" pitchFamily="66" charset="0"/>
              </a:rPr>
              <a:t>to produce an alternative history of television drama in the UK that will:</a:t>
            </a:r>
          </a:p>
          <a:p>
            <a:pPr lvl="0"/>
            <a:endParaRPr lang="en-GB" sz="2800" dirty="0" smtClean="0">
              <a:latin typeface="Comic Sans MS" pitchFamily="66" charset="0"/>
            </a:endParaRPr>
          </a:p>
          <a:p>
            <a:pPr lvl="0"/>
            <a:r>
              <a:rPr lang="en-GB" sz="2800" dirty="0" smtClean="0">
                <a:latin typeface="Comic Sans MS" pitchFamily="66" charset="0"/>
              </a:rPr>
              <a:t>add to our knowledge of television history</a:t>
            </a:r>
          </a:p>
          <a:p>
            <a:pPr lvl="0"/>
            <a:endParaRPr lang="en-GB" sz="2800" dirty="0" smtClean="0">
              <a:latin typeface="Comic Sans MS" pitchFamily="66" charset="0"/>
            </a:endParaRPr>
          </a:p>
          <a:p>
            <a:pPr lvl="0"/>
            <a:r>
              <a:rPr lang="en-GB" sz="2800" dirty="0" smtClean="0">
                <a:latin typeface="Comic Sans MS" pitchFamily="66" charset="0"/>
              </a:rPr>
              <a:t>challenge ideas concerning the television drama 'canon‘</a:t>
            </a:r>
          </a:p>
          <a:p>
            <a:pPr lvl="0"/>
            <a:endParaRPr lang="en-GB" sz="2800" dirty="0" smtClean="0">
              <a:latin typeface="Comic Sans MS" pitchFamily="66" charset="0"/>
            </a:endParaRPr>
          </a:p>
          <a:p>
            <a:pPr lvl="0"/>
            <a:r>
              <a:rPr lang="en-GB" sz="2800" dirty="0" smtClean="0">
                <a:latin typeface="Comic Sans MS" pitchFamily="66" charset="0"/>
              </a:rPr>
              <a:t>encourage awareness of the regional diversity of television drama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 smtClean="0"/>
              <a:t>Aims of the project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GB" sz="2800" dirty="0" smtClean="0">
                <a:latin typeface="Comic Sans MS" pitchFamily="66" charset="0"/>
              </a:rPr>
              <a:t>collaborate with regional and national archives to establish the existence and availability of regionally-produced dramas</a:t>
            </a:r>
          </a:p>
          <a:p>
            <a:pPr lvl="0"/>
            <a:endParaRPr lang="en-GB" sz="2800" dirty="0" smtClean="0">
              <a:latin typeface="Comic Sans MS" pitchFamily="66" charset="0"/>
            </a:endParaRPr>
          </a:p>
          <a:p>
            <a:pPr lvl="0"/>
            <a:r>
              <a:rPr lang="en-GB" sz="2800" dirty="0" smtClean="0">
                <a:latin typeface="Comic Sans MS" pitchFamily="66" charset="0"/>
              </a:rPr>
              <a:t>make this drama better-known and more accessible through screenings and publications</a:t>
            </a:r>
          </a:p>
          <a:p>
            <a:pPr lvl="0"/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record interviews with selected production personnel who worked on 'forgotten' dramas</a:t>
            </a:r>
          </a:p>
          <a:p>
            <a:pPr lvl="0"/>
            <a:endParaRPr lang="en-GB" sz="2800" dirty="0" smtClean="0">
              <a:latin typeface="Comic Sans MS" pitchFamily="66" charset="0"/>
            </a:endParaRP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 smtClean="0"/>
              <a:t>Aims of the project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32048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sz="2800" dirty="0" smtClean="0">
                <a:latin typeface="Comic Sans MS" pitchFamily="66" charset="0"/>
              </a:rPr>
              <a:t>(Any or all of the following may apply)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Lost or not recorded (e.g. live drama)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Extant but unavailable (e.g. no DVD release)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Not repeated since first transmission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Lack of critical attention (at the time or since)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Absent from histories of TV drama (not part of the ‘canon’)</a:t>
            </a:r>
          </a:p>
          <a:p>
            <a:endParaRPr lang="en-GB" sz="2800" dirty="0" smtClean="0">
              <a:latin typeface="Comic Sans MS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r>
              <a:rPr lang="en-GB" sz="3200" dirty="0" smtClean="0"/>
              <a:t>What are the criteria for ‘forgotten drama’?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2800" dirty="0" smtClean="0">
                <a:latin typeface="Comic Sans MS" pitchFamily="66" charset="0"/>
              </a:rPr>
              <a:t>Symposium on </a:t>
            </a:r>
            <a:r>
              <a:rPr lang="en-GB" sz="2800" i="1" dirty="0" smtClean="0">
                <a:latin typeface="Comic Sans MS" pitchFamily="66" charset="0"/>
              </a:rPr>
              <a:t>Forgotten TV Drama</a:t>
            </a:r>
            <a:r>
              <a:rPr lang="en-GB" sz="2800" dirty="0" smtClean="0">
                <a:latin typeface="Comic Sans MS" pitchFamily="66" charset="0"/>
              </a:rPr>
              <a:t> in Belfast (February 2014)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Season of ‘Forgotten Drama’ at BFI Southbank (February 2015)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Conference: </a:t>
            </a:r>
            <a:r>
              <a:rPr lang="en-GB" sz="2800" i="1" dirty="0" smtClean="0">
                <a:latin typeface="Comic Sans MS" pitchFamily="66" charset="0"/>
              </a:rPr>
              <a:t>Television Drama: the Forgotten, the Lost and the Neglected </a:t>
            </a:r>
            <a:r>
              <a:rPr lang="en-GB" sz="2800" dirty="0" smtClean="0">
                <a:latin typeface="Comic Sans MS" pitchFamily="66" charset="0"/>
              </a:rPr>
              <a:t>(Royal Holloway, 22-24 April 2015)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Special Issue of the </a:t>
            </a:r>
            <a:r>
              <a:rPr lang="en-GB" sz="2800" i="1" dirty="0" smtClean="0">
                <a:latin typeface="Comic Sans MS" pitchFamily="66" charset="0"/>
              </a:rPr>
              <a:t>Historical Journal of Film, Radio and Television  </a:t>
            </a:r>
          </a:p>
          <a:p>
            <a:endParaRPr lang="en-GB" sz="2800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Book on </a:t>
            </a:r>
            <a:r>
              <a:rPr lang="en-GB" sz="2800" i="1" dirty="0" smtClean="0">
                <a:latin typeface="Comic Sans MS" pitchFamily="66" charset="0"/>
              </a:rPr>
              <a:t>The History of Forgotten Television Drama in the UK</a:t>
            </a:r>
          </a:p>
          <a:p>
            <a:endParaRPr lang="en-GB" sz="2800" i="1" dirty="0" smtClean="0">
              <a:latin typeface="Comic Sans MS" pitchFamily="66" charset="0"/>
            </a:endParaRPr>
          </a:p>
          <a:p>
            <a:r>
              <a:rPr lang="en-GB" sz="2800" dirty="0" smtClean="0">
                <a:latin typeface="Comic Sans MS" pitchFamily="66" charset="0"/>
              </a:rPr>
              <a:t>Various articles and book chapters </a:t>
            </a:r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 smtClean="0"/>
              <a:t>Outcomes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>
                <a:latin typeface="Comic Sans MS" pitchFamily="66" charset="0"/>
              </a:rPr>
              <a:t>Second City Firsts: </a:t>
            </a:r>
            <a:r>
              <a:rPr lang="en-GB" i="1" dirty="0" smtClean="0">
                <a:latin typeface="Comic Sans MS" pitchFamily="66" charset="0"/>
              </a:rPr>
              <a:t>Early to Bed </a:t>
            </a:r>
            <a:r>
              <a:rPr lang="en-GB" dirty="0" smtClean="0">
                <a:latin typeface="Comic Sans MS" pitchFamily="66" charset="0"/>
              </a:rPr>
              <a:t>(BBC2, 1975) + </a:t>
            </a:r>
            <a:r>
              <a:rPr lang="en-GB" i="1" dirty="0" smtClean="0">
                <a:latin typeface="Comic Sans MS" pitchFamily="66" charset="0"/>
              </a:rPr>
              <a:t>Jack Flea’s Birthday Celebration</a:t>
            </a:r>
            <a:r>
              <a:rPr lang="en-GB" dirty="0" smtClean="0">
                <a:latin typeface="Comic Sans MS" pitchFamily="66" charset="0"/>
              </a:rPr>
              <a:t> (BBC2, 1976)</a:t>
            </a:r>
          </a:p>
          <a:p>
            <a:endParaRPr lang="en-GB" dirty="0" smtClean="0">
              <a:latin typeface="Comic Sans MS" pitchFamily="66" charset="0"/>
            </a:endParaRPr>
          </a:p>
          <a:p>
            <a:r>
              <a:rPr lang="en-GB" i="1" dirty="0" smtClean="0">
                <a:latin typeface="Comic Sans MS" pitchFamily="66" charset="0"/>
              </a:rPr>
              <a:t>Anastasia </a:t>
            </a:r>
            <a:r>
              <a:rPr lang="en-GB" dirty="0" smtClean="0">
                <a:latin typeface="Comic Sans MS" pitchFamily="66" charset="0"/>
              </a:rPr>
              <a:t>(BBC, 1953)</a:t>
            </a:r>
          </a:p>
          <a:p>
            <a:endParaRPr lang="en-GB" dirty="0" smtClean="0">
              <a:latin typeface="Comic Sans MS" pitchFamily="66" charset="0"/>
            </a:endParaRPr>
          </a:p>
          <a:p>
            <a:r>
              <a:rPr lang="en-GB" i="1" dirty="0" smtClean="0">
                <a:latin typeface="Comic Sans MS" pitchFamily="66" charset="0"/>
              </a:rPr>
              <a:t>Johnson Over Jordan </a:t>
            </a:r>
            <a:r>
              <a:rPr lang="en-GB" dirty="0" smtClean="0">
                <a:latin typeface="Comic Sans MS" pitchFamily="66" charset="0"/>
              </a:rPr>
              <a:t>(BBC2, 1965)</a:t>
            </a:r>
          </a:p>
          <a:p>
            <a:endParaRPr lang="en-GB" dirty="0" smtClean="0">
              <a:latin typeface="Comic Sans MS" pitchFamily="66" charset="0"/>
            </a:endParaRPr>
          </a:p>
          <a:p>
            <a:r>
              <a:rPr lang="en-GB" i="1" dirty="0" smtClean="0">
                <a:latin typeface="Comic Sans MS" pitchFamily="66" charset="0"/>
              </a:rPr>
              <a:t>The Logic Game </a:t>
            </a:r>
            <a:r>
              <a:rPr lang="en-GB" dirty="0" smtClean="0">
                <a:latin typeface="Comic Sans MS" pitchFamily="66" charset="0"/>
              </a:rPr>
              <a:t>(BBC2, 1965) + </a:t>
            </a:r>
            <a:r>
              <a:rPr lang="en-GB" i="1" dirty="0" smtClean="0">
                <a:latin typeface="Comic Sans MS" pitchFamily="66" charset="0"/>
              </a:rPr>
              <a:t>Shotgun </a:t>
            </a:r>
            <a:r>
              <a:rPr lang="en-GB" dirty="0" smtClean="0">
                <a:latin typeface="Comic Sans MS" pitchFamily="66" charset="0"/>
              </a:rPr>
              <a:t>(BBC2, 1966)</a:t>
            </a:r>
          </a:p>
          <a:p>
            <a:endParaRPr lang="en-GB" dirty="0" smtClean="0">
              <a:latin typeface="Comic Sans MS" pitchFamily="66" charset="0"/>
            </a:endParaRPr>
          </a:p>
          <a:p>
            <a:r>
              <a:rPr lang="en-GB" i="1" dirty="0" smtClean="0">
                <a:latin typeface="Comic Sans MS" pitchFamily="66" charset="0"/>
              </a:rPr>
              <a:t>Pity About the Abbey </a:t>
            </a:r>
            <a:r>
              <a:rPr lang="en-GB" dirty="0" smtClean="0">
                <a:latin typeface="Comic Sans MS" pitchFamily="66" charset="0"/>
              </a:rPr>
              <a:t>(BBC2, 1965) + </a:t>
            </a:r>
            <a:r>
              <a:rPr lang="en-GB" i="1" dirty="0" smtClean="0">
                <a:latin typeface="Comic Sans MS" pitchFamily="66" charset="0"/>
              </a:rPr>
              <a:t>The Golden Road </a:t>
            </a:r>
            <a:r>
              <a:rPr lang="en-GB" dirty="0" smtClean="0">
                <a:latin typeface="Comic Sans MS" pitchFamily="66" charset="0"/>
              </a:rPr>
              <a:t>(ITV, 1973)</a:t>
            </a:r>
          </a:p>
          <a:p>
            <a:endParaRPr lang="en-GB" dirty="0" smtClean="0">
              <a:latin typeface="Comic Sans MS" pitchFamily="66" charset="0"/>
            </a:endParaRPr>
          </a:p>
          <a:p>
            <a:r>
              <a:rPr lang="en-GB" i="1" dirty="0" smtClean="0">
                <a:latin typeface="Comic Sans MS" pitchFamily="66" charset="0"/>
              </a:rPr>
              <a:t>The Common </a:t>
            </a:r>
            <a:r>
              <a:rPr lang="en-GB" dirty="0" smtClean="0">
                <a:latin typeface="Comic Sans MS" pitchFamily="66" charset="0"/>
              </a:rPr>
              <a:t>(BBC2, 1973)</a:t>
            </a:r>
            <a:endParaRPr lang="en-GB" i="1" dirty="0" smtClean="0">
              <a:latin typeface="Comic Sans MS" pitchFamily="66" charset="0"/>
            </a:endParaRPr>
          </a:p>
          <a:p>
            <a:endParaRPr lang="en-GB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BFI Southbank: ‘</a:t>
            </a:r>
            <a:r>
              <a:rPr lang="en-GB" sz="2800" i="1" dirty="0" smtClean="0"/>
              <a:t>Forgotten Drama -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i="1" dirty="0" smtClean="0"/>
              <a:t>Rediscovering British television’s neglected plays’ </a:t>
            </a:r>
            <a:br>
              <a:rPr lang="en-GB" sz="2400" i="1" dirty="0" smtClean="0"/>
            </a:b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  <a:hlinkClick r:id="rId2"/>
              </a:rPr>
              <a:t>https://</a:t>
            </a:r>
            <a:r>
              <a:rPr lang="en-GB" sz="2400" dirty="0" smtClean="0">
                <a:latin typeface="Comic Sans MS" pitchFamily="66" charset="0"/>
                <a:hlinkClick r:id="rId2"/>
              </a:rPr>
              <a:t>www.royalholloway.ac.uk/mediaarts/research/thehistoryofforgottentelevisiondrama/historyofforgottentvdrama.aspx</a:t>
            </a:r>
            <a:endParaRPr lang="en-GB" sz="2400" dirty="0" smtClean="0">
              <a:latin typeface="Comic Sans MS" pitchFamily="66" charset="0"/>
            </a:endParaRPr>
          </a:p>
          <a:p>
            <a:endParaRPr lang="en-GB" sz="2400" dirty="0" smtClean="0">
              <a:latin typeface="Comic Sans MS" pitchFamily="66" charset="0"/>
            </a:endParaRPr>
          </a:p>
          <a:p>
            <a:endParaRPr lang="en-GB" sz="2400" dirty="0" smtClean="0">
              <a:latin typeface="Comic Sans MS" pitchFamily="66" charset="0"/>
            </a:endParaRPr>
          </a:p>
          <a:p>
            <a:r>
              <a:rPr lang="en-GB" sz="2400" dirty="0" smtClean="0">
                <a:latin typeface="Comic Sans MS" pitchFamily="66" charset="0"/>
                <a:hlinkClick r:id="rId3"/>
              </a:rPr>
              <a:t>https://forgottentelevisiondrama.wordpress.com</a:t>
            </a:r>
            <a:endParaRPr lang="en-GB" sz="2400" dirty="0" smtClean="0">
              <a:latin typeface="Comic Sans MS" pitchFamily="66" charset="0"/>
            </a:endParaRPr>
          </a:p>
          <a:p>
            <a:pPr>
              <a:buNone/>
            </a:pPr>
            <a:endParaRPr lang="en-GB" sz="2400" dirty="0">
              <a:latin typeface="Comic Sans MS" pitchFamily="66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en-GB" sz="3600" dirty="0" smtClean="0"/>
              <a:t>Project </a:t>
            </a:r>
            <a:r>
              <a:rPr lang="en-GB" sz="3600" dirty="0" smtClean="0"/>
              <a:t>Website and Blog</a:t>
            </a:r>
            <a:endParaRPr lang="en-GB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164</TotalTime>
  <Words>382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The History of Forgotten Television Drama in the UK, 1946-82</vt:lpstr>
      <vt:lpstr>Funded by Arts &amp; Humanities Research Council 2013-2016</vt:lpstr>
      <vt:lpstr>Aims of the project</vt:lpstr>
      <vt:lpstr>Aims of the project</vt:lpstr>
      <vt:lpstr>Aims of the project</vt:lpstr>
      <vt:lpstr>What are the criteria for ‘forgotten drama’?</vt:lpstr>
      <vt:lpstr>Outcomes</vt:lpstr>
      <vt:lpstr>   BFI Southbank: ‘Forgotten Drama - Rediscovering British television’s neglected plays’    </vt:lpstr>
      <vt:lpstr>Project Website and Blog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 of Forgotten Television Drama in the UK, 1946-82</dc:title>
  <dc:creator>Lez</dc:creator>
  <cp:lastModifiedBy>Lez</cp:lastModifiedBy>
  <cp:revision>17</cp:revision>
  <dcterms:created xsi:type="dcterms:W3CDTF">2015-03-10T14:22:10Z</dcterms:created>
  <dcterms:modified xsi:type="dcterms:W3CDTF">2015-03-10T17:30:31Z</dcterms:modified>
</cp:coreProperties>
</file>