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86" r:id="rId3"/>
    <p:sldId id="283" r:id="rId4"/>
    <p:sldId id="287" r:id="rId5"/>
    <p:sldId id="288" r:id="rId6"/>
    <p:sldId id="279" r:id="rId7"/>
    <p:sldId id="289" r:id="rId8"/>
    <p:sldId id="284" r:id="rId9"/>
    <p:sldId id="282" r:id="rId10"/>
    <p:sldId id="278" r:id="rId11"/>
    <p:sldId id="271" r:id="rId12"/>
    <p:sldId id="273" r:id="rId13"/>
    <p:sldId id="274" r:id="rId14"/>
    <p:sldId id="275" r:id="rId15"/>
    <p:sldId id="276" r:id="rId16"/>
    <p:sldId id="277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DEF7D1-450E-4892-95E2-42572A9E6101}">
          <p14:sldIdLst>
            <p14:sldId id="264"/>
            <p14:sldId id="286"/>
            <p14:sldId id="283"/>
            <p14:sldId id="287"/>
            <p14:sldId id="288"/>
            <p14:sldId id="279"/>
            <p14:sldId id="289"/>
            <p14:sldId id="284"/>
            <p14:sldId id="282"/>
            <p14:sldId id="278"/>
            <p14:sldId id="271"/>
            <p14:sldId id="273"/>
            <p14:sldId id="274"/>
            <p14:sldId id="275"/>
            <p14:sldId id="276"/>
            <p14:sldId id="277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303A-DF4D-4978-8333-B8F71B6EF711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0736-E25B-438C-A23C-FA074DB138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303A-DF4D-4978-8333-B8F71B6EF711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0736-E25B-438C-A23C-FA074DB138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303A-DF4D-4978-8333-B8F71B6EF711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0736-E25B-438C-A23C-FA074DB138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303A-DF4D-4978-8333-B8F71B6EF711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0736-E25B-438C-A23C-FA074DB138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1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4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303A-DF4D-4978-8333-B8F71B6EF711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0736-E25B-438C-A23C-FA074DB138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303A-DF4D-4978-8333-B8F71B6EF711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0736-E25B-438C-A23C-FA074DB138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303A-DF4D-4978-8333-B8F71B6EF711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0736-E25B-438C-A23C-FA074DB138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303A-DF4D-4978-8333-B8F71B6EF711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0736-E25B-438C-A23C-FA074DB138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303A-DF4D-4978-8333-B8F71B6EF711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0736-E25B-438C-A23C-FA074DB138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303A-DF4D-4978-8333-B8F71B6EF711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0736-E25B-438C-A23C-FA074DB138B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303A-DF4D-4978-8333-B8F71B6EF711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F0736-E25B-438C-A23C-FA074DB138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A6F0736-E25B-438C-A23C-FA074DB138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F76303A-DF4D-4978-8333-B8F71B6EF711}" type="datetimeFigureOut">
              <a:rPr lang="en-GB" smtClean="0"/>
              <a:t>12/03/2015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ivelikeavip.com/wp-content/uploads/2013/05/Bafta1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calint.org/" TargetMode="External"/><Relationship Id="rId3" Type="http://schemas.openxmlformats.org/officeDocument/2006/relationships/hyperlink" Target="http://www.weforum.org/" TargetMode="External"/><Relationship Id="rId7" Type="http://schemas.openxmlformats.org/officeDocument/2006/relationships/hyperlink" Target="http://bufvc.ac.uk/" TargetMode="External"/><Relationship Id="rId2" Type="http://schemas.openxmlformats.org/officeDocument/2006/relationships/hyperlink" Target="http://copyrightus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fi.org.uk/archive-collections" TargetMode="External"/><Relationship Id="rId5" Type="http://schemas.openxmlformats.org/officeDocument/2006/relationships/hyperlink" Target="http://www.copyrighthub.co.uk/" TargetMode="External"/><Relationship Id="rId4" Type="http://schemas.openxmlformats.org/officeDocument/2006/relationships/hyperlink" Target="http://www.copyrightservice.co.uk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mailto:karenas@bafta.org" TargetMode="External"/><Relationship Id="rId7" Type="http://schemas.openxmlformats.org/officeDocument/2006/relationships/image" Target="../media/image28.png"/><Relationship Id="rId2" Type="http://schemas.openxmlformats.org/officeDocument/2006/relationships/hyperlink" Target="mailto:pamf@bafta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mailto:p.tsiavos@ucl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siblerights.org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36" y="567166"/>
            <a:ext cx="7620000" cy="1997738"/>
          </a:xfrm>
        </p:spPr>
        <p:txBody>
          <a:bodyPr/>
          <a:lstStyle/>
          <a:p>
            <a:pPr algn="ctr"/>
            <a:r>
              <a:rPr lang="en-GB" dirty="0" smtClean="0"/>
              <a:t>Visible </a:t>
            </a:r>
            <a:r>
              <a:rPr lang="en-GB" dirty="0" smtClean="0"/>
              <a:t>Rights:</a:t>
            </a:r>
            <a:br>
              <a:rPr lang="en-GB" dirty="0" smtClean="0"/>
            </a:br>
            <a:r>
              <a:rPr lang="en-GB" sz="3600" dirty="0" smtClean="0"/>
              <a:t>Long-term initiative to make rights visible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84784"/>
            <a:ext cx="7393632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GB" sz="2800" b="1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2400" b="1" dirty="0"/>
              <a:t>BAFTA </a:t>
            </a:r>
            <a:r>
              <a:rPr lang="en-US" sz="2400" b="1" dirty="0" smtClean="0"/>
              <a:t>(BAFTA Research)</a:t>
            </a:r>
            <a:endParaRPr lang="en-US" sz="2400" b="1" dirty="0" smtClean="0"/>
          </a:p>
          <a:p>
            <a:pPr lvl="1"/>
            <a:r>
              <a:rPr lang="en-US" sz="2400" b="1" dirty="0" smtClean="0"/>
              <a:t>University College London (Computer Science)</a:t>
            </a:r>
            <a:endParaRPr lang="en-US" sz="2400" b="1" dirty="0" smtClean="0"/>
          </a:p>
          <a:p>
            <a:pPr lvl="1"/>
            <a:r>
              <a:rPr lang="en-US" sz="2400" b="1" dirty="0" smtClean="0"/>
              <a:t>Film London (London Screen Archives)</a:t>
            </a:r>
          </a:p>
          <a:p>
            <a:endParaRPr lang="en-GB" b="1" dirty="0" smtClean="0"/>
          </a:p>
        </p:txBody>
      </p:sp>
      <p:pic>
        <p:nvPicPr>
          <p:cNvPr id="4" name="Picture 2" descr="Bafta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44" y="4149080"/>
            <a:ext cx="163973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24400"/>
            <a:ext cx="2857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376" y="43815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1584176" cy="55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5939988"/>
            <a:ext cx="380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Archiving Tomorrow – 13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March 2015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Visible Rights (in and out)</a:t>
            </a:r>
            <a:br>
              <a:rPr lang="en-GB" dirty="0" smtClean="0"/>
            </a:br>
            <a:r>
              <a:rPr lang="en-GB" dirty="0" smtClean="0"/>
              <a:t>Three common worries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600200"/>
            <a:ext cx="5881464" cy="4800600"/>
          </a:xfrm>
        </p:spPr>
        <p:txBody>
          <a:bodyPr>
            <a:normAutofit fontScale="92500" lnSpcReduction="10000"/>
          </a:bodyPr>
          <a:lstStyle/>
          <a:p>
            <a:r>
              <a:rPr lang="en-GB" sz="3600" b="1" dirty="0" smtClean="0">
                <a:latin typeface="Century Gothic" panose="020B0502020202020204" pitchFamily="34" charset="0"/>
              </a:rPr>
              <a:t>Too complicated and overwhelming</a:t>
            </a:r>
          </a:p>
          <a:p>
            <a:r>
              <a:rPr lang="en-GB" sz="3600" b="1" dirty="0" smtClean="0">
                <a:latin typeface="Century Gothic" panose="020B0502020202020204" pitchFamily="34" charset="0"/>
              </a:rPr>
              <a:t>We don’t have the resources</a:t>
            </a:r>
          </a:p>
          <a:p>
            <a:r>
              <a:rPr lang="en-GB" sz="3600" b="1" dirty="0" smtClean="0">
                <a:latin typeface="Century Gothic" panose="020B0502020202020204" pitchFamily="34" charset="0"/>
              </a:rPr>
              <a:t>It’s not our responsibility: up to users to work out the rights if they want to publish something from our collection</a:t>
            </a:r>
          </a:p>
          <a:p>
            <a:endParaRPr lang="en-GB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1757669" cy="248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3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Visible Rights (in and out)</a:t>
            </a:r>
            <a:br>
              <a:rPr lang="en-GB" dirty="0" smtClean="0"/>
            </a:br>
            <a:r>
              <a:rPr lang="en-GB" dirty="0" smtClean="0"/>
              <a:t>Three streams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600200"/>
            <a:ext cx="5881464" cy="4800600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latin typeface="Century Gothic" panose="020B0502020202020204" pitchFamily="34" charset="0"/>
              </a:rPr>
              <a:t>Rights</a:t>
            </a:r>
          </a:p>
          <a:p>
            <a:r>
              <a:rPr lang="en-GB" sz="4400" b="1" dirty="0" smtClean="0">
                <a:latin typeface="Century Gothic" panose="020B0502020202020204" pitchFamily="34" charset="0"/>
              </a:rPr>
              <a:t>Content</a:t>
            </a:r>
          </a:p>
          <a:p>
            <a:r>
              <a:rPr lang="en-GB" sz="4400" b="1" dirty="0" smtClean="0">
                <a:latin typeface="Century Gothic" panose="020B0502020202020204" pitchFamily="34" charset="0"/>
              </a:rPr>
              <a:t>Value</a:t>
            </a:r>
          </a:p>
          <a:p>
            <a:endParaRPr lang="en-GB" b="1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3533378" cy="214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4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sz="4800" dirty="0" smtClean="0"/>
              <a:t>Three terms </a:t>
            </a:r>
            <a:r>
              <a:rPr lang="en-GB" sz="4800" dirty="0"/>
              <a:t>(not so scary)</a:t>
            </a:r>
            <a:br>
              <a:rPr lang="en-GB" sz="4800" dirty="0"/>
            </a:b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600200"/>
            <a:ext cx="5881464" cy="4800600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Copyright</a:t>
            </a:r>
          </a:p>
          <a:p>
            <a:r>
              <a:rPr lang="en-GB" sz="4800" b="1" dirty="0" smtClean="0"/>
              <a:t>Fair Dealing</a:t>
            </a:r>
          </a:p>
          <a:p>
            <a:r>
              <a:rPr lang="en-GB" sz="4800" b="1" dirty="0" smtClean="0"/>
              <a:t>Orphan Works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65104"/>
            <a:ext cx="2377827" cy="189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75539"/>
            <a:ext cx="2592288" cy="188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4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World Economic Forum</a:t>
            </a:r>
            <a:br>
              <a:rPr lang="en-GB" dirty="0" smtClean="0"/>
            </a:br>
            <a:r>
              <a:rPr lang="en-GB" sz="2000" b="1" dirty="0"/>
              <a:t>The World Economic Forum</a:t>
            </a:r>
            <a:r>
              <a:rPr lang="en-GB" sz="2000" dirty="0"/>
              <a:t> is an international institution committed to improving the state of the world through public-private cooperation.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600200"/>
            <a:ext cx="5881464" cy="480060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GB" sz="3600" b="1" dirty="0">
                <a:latin typeface="Century Gothic" panose="020B0502020202020204" pitchFamily="34" charset="0"/>
              </a:rPr>
              <a:t>1. Creators and </a:t>
            </a:r>
            <a:r>
              <a:rPr lang="en-GB" sz="3600" b="1" dirty="0" smtClean="0">
                <a:latin typeface="Century Gothic" panose="020B0502020202020204" pitchFamily="34" charset="0"/>
              </a:rPr>
              <a:t>producers</a:t>
            </a:r>
          </a:p>
          <a:p>
            <a:pPr marL="114300" indent="0">
              <a:buNone/>
            </a:pPr>
            <a:r>
              <a:rPr lang="en-GB" sz="3600" b="1" dirty="0" smtClean="0">
                <a:latin typeface="Century Gothic" panose="020B0502020202020204" pitchFamily="34" charset="0"/>
              </a:rPr>
              <a:t>2</a:t>
            </a:r>
            <a:r>
              <a:rPr lang="en-GB" sz="3600" b="1" dirty="0">
                <a:latin typeface="Century Gothic" panose="020B0502020202020204" pitchFamily="34" charset="0"/>
              </a:rPr>
              <a:t>. </a:t>
            </a:r>
            <a:r>
              <a:rPr lang="en-GB" sz="3600" b="1" dirty="0" smtClean="0">
                <a:latin typeface="Century Gothic" panose="020B0502020202020204" pitchFamily="34" charset="0"/>
              </a:rPr>
              <a:t>Rights </a:t>
            </a:r>
            <a:r>
              <a:rPr lang="en-GB" sz="3600" b="1" dirty="0">
                <a:latin typeface="Century Gothic" panose="020B0502020202020204" pitchFamily="34" charset="0"/>
              </a:rPr>
              <a:t>of creators and copyright </a:t>
            </a:r>
            <a:r>
              <a:rPr lang="en-GB" sz="3600" b="1" dirty="0" smtClean="0">
                <a:latin typeface="Century Gothic" panose="020B0502020202020204" pitchFamily="34" charset="0"/>
              </a:rPr>
              <a:t>owners.</a:t>
            </a:r>
            <a:endParaRPr lang="en-GB" sz="36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3600" b="1" dirty="0">
                <a:latin typeface="Century Gothic" panose="020B0502020202020204" pitchFamily="34" charset="0"/>
              </a:rPr>
              <a:t>3. </a:t>
            </a:r>
            <a:r>
              <a:rPr lang="en-GB" sz="3600" b="1" dirty="0" smtClean="0">
                <a:latin typeface="Century Gothic" panose="020B0502020202020204" pitchFamily="34" charset="0"/>
              </a:rPr>
              <a:t>Regular Review </a:t>
            </a:r>
          </a:p>
          <a:p>
            <a:pPr marL="114300" indent="0">
              <a:buNone/>
            </a:pPr>
            <a:r>
              <a:rPr lang="en-GB" sz="3600" b="1" dirty="0" smtClean="0">
                <a:latin typeface="Century Gothic" panose="020B0502020202020204" pitchFamily="34" charset="0"/>
              </a:rPr>
              <a:t>4</a:t>
            </a:r>
            <a:r>
              <a:rPr lang="en-GB" sz="3600" b="1" dirty="0">
                <a:latin typeface="Century Gothic" panose="020B0502020202020204" pitchFamily="34" charset="0"/>
              </a:rPr>
              <a:t>. Copyright systems </a:t>
            </a:r>
            <a:endParaRPr lang="en-GB" sz="3600" b="1" dirty="0" smtClean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3600" b="1" dirty="0" smtClean="0">
                <a:latin typeface="Century Gothic" panose="020B0502020202020204" pitchFamily="34" charset="0"/>
              </a:rPr>
              <a:t>5</a:t>
            </a:r>
            <a:r>
              <a:rPr lang="en-GB" sz="3600" b="1" dirty="0">
                <a:latin typeface="Century Gothic" panose="020B0502020202020204" pitchFamily="34" charset="0"/>
              </a:rPr>
              <a:t>. </a:t>
            </a:r>
            <a:r>
              <a:rPr lang="en-GB" sz="3600" b="1" dirty="0" smtClean="0">
                <a:latin typeface="Century Gothic" panose="020B0502020202020204" pitchFamily="34" charset="0"/>
              </a:rPr>
              <a:t>Public Access</a:t>
            </a:r>
            <a:endParaRPr lang="en-GB" sz="36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3600" b="1" dirty="0" smtClean="0">
                <a:latin typeface="Century Gothic" panose="020B0502020202020204" pitchFamily="34" charset="0"/>
              </a:rPr>
              <a:t>6. Licensing </a:t>
            </a:r>
          </a:p>
          <a:p>
            <a:pPr marL="114300" indent="0">
              <a:buNone/>
            </a:pPr>
            <a:r>
              <a:rPr lang="en-GB" sz="3600" b="1" dirty="0" smtClean="0">
                <a:latin typeface="Century Gothic" panose="020B0502020202020204" pitchFamily="34" charset="0"/>
              </a:rPr>
              <a:t>7</a:t>
            </a:r>
            <a:r>
              <a:rPr lang="en-GB" sz="3600" b="1" dirty="0">
                <a:latin typeface="Century Gothic" panose="020B0502020202020204" pitchFamily="34" charset="0"/>
              </a:rPr>
              <a:t>. </a:t>
            </a:r>
            <a:r>
              <a:rPr lang="en-GB" sz="3600" b="1" dirty="0" smtClean="0">
                <a:latin typeface="Century Gothic" panose="020B0502020202020204" pitchFamily="34" charset="0"/>
              </a:rPr>
              <a:t>Education</a:t>
            </a:r>
            <a:endParaRPr lang="en-GB" b="1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13" y="1628800"/>
            <a:ext cx="1767830" cy="176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9" y="3948658"/>
            <a:ext cx="1387608" cy="126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5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Fair Dealing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600200"/>
            <a:ext cx="5881464" cy="4800600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GB" sz="2900" b="1" dirty="0">
                <a:latin typeface="Century Gothic" panose="020B0502020202020204" pitchFamily="34" charset="0"/>
              </a:rPr>
              <a:t>Section 30 of the Copyright, Designs and Patents Act 1988 (as amended by </a:t>
            </a:r>
            <a:r>
              <a:rPr lang="en-GB" sz="2900" b="1" dirty="0" smtClean="0">
                <a:latin typeface="Century Gothic" panose="020B0502020202020204" pitchFamily="34" charset="0"/>
              </a:rPr>
              <a:t>the Copyright </a:t>
            </a:r>
            <a:r>
              <a:rPr lang="en-GB" sz="2900" b="1" dirty="0">
                <a:latin typeface="Century Gothic" panose="020B0502020202020204" pitchFamily="34" charset="0"/>
              </a:rPr>
              <a:t>and Related Rights Regulations 2003) sets out the conditions that must </a:t>
            </a:r>
            <a:r>
              <a:rPr lang="en-GB" sz="2900" b="1" dirty="0" smtClean="0">
                <a:latin typeface="Century Gothic" panose="020B0502020202020204" pitchFamily="34" charset="0"/>
              </a:rPr>
              <a:t>be met </a:t>
            </a:r>
            <a:r>
              <a:rPr lang="en-GB" sz="2900" b="1" dirty="0">
                <a:latin typeface="Century Gothic" panose="020B0502020202020204" pitchFamily="34" charset="0"/>
              </a:rPr>
              <a:t>to legitimately 'fair deal' a copyright work</a:t>
            </a:r>
            <a:r>
              <a:rPr lang="en-GB" sz="2900" b="1" dirty="0" smtClean="0">
                <a:latin typeface="Century Gothic" panose="020B0502020202020204" pitchFamily="34" charset="0"/>
              </a:rPr>
              <a:t>.</a:t>
            </a:r>
          </a:p>
          <a:p>
            <a:pPr marL="114300" indent="0">
              <a:buNone/>
            </a:pPr>
            <a:endParaRPr lang="en-GB" sz="2900" b="1" dirty="0">
              <a:latin typeface="Century Gothic" panose="020B0502020202020204" pitchFamily="34" charset="0"/>
            </a:endParaRPr>
          </a:p>
          <a:p>
            <a:pPr marL="857250" indent="-742950">
              <a:buFont typeface="+mj-lt"/>
              <a:buAutoNum type="arabicPeriod"/>
            </a:pPr>
            <a:r>
              <a:rPr lang="en-GB" sz="3600" b="1" dirty="0" smtClean="0">
                <a:latin typeface="Century Gothic" panose="020B0502020202020204" pitchFamily="34" charset="0"/>
              </a:rPr>
              <a:t>for </a:t>
            </a:r>
            <a:r>
              <a:rPr lang="en-GB" sz="3600" b="1" dirty="0">
                <a:latin typeface="Century Gothic" panose="020B0502020202020204" pitchFamily="34" charset="0"/>
              </a:rPr>
              <a:t>the purpose of reporting current </a:t>
            </a:r>
            <a:r>
              <a:rPr lang="en-GB" sz="3600" b="1" dirty="0" smtClean="0">
                <a:latin typeface="Century Gothic" panose="020B0502020202020204" pitchFamily="34" charset="0"/>
              </a:rPr>
              <a:t>events</a:t>
            </a:r>
          </a:p>
          <a:p>
            <a:pPr marL="857250" indent="-742950">
              <a:buFont typeface="+mj-lt"/>
              <a:buAutoNum type="arabicPeriod"/>
            </a:pPr>
            <a:r>
              <a:rPr lang="en-GB" sz="3600" b="1" dirty="0" smtClean="0">
                <a:latin typeface="Century Gothic" panose="020B0502020202020204" pitchFamily="34" charset="0"/>
              </a:rPr>
              <a:t>for </a:t>
            </a:r>
            <a:r>
              <a:rPr lang="en-GB" sz="3600" b="1" dirty="0">
                <a:latin typeface="Century Gothic" panose="020B0502020202020204" pitchFamily="34" charset="0"/>
              </a:rPr>
              <a:t>the purpose of criticism or review</a:t>
            </a:r>
          </a:p>
          <a:p>
            <a:pPr marL="857250" indent="-742950">
              <a:buFont typeface="+mj-lt"/>
              <a:buAutoNum type="arabicPeriod"/>
            </a:pPr>
            <a:r>
              <a:rPr lang="en-GB" sz="3600" b="1" dirty="0" smtClean="0">
                <a:latin typeface="Century Gothic" panose="020B0502020202020204" pitchFamily="34" charset="0"/>
              </a:rPr>
              <a:t>for </a:t>
            </a:r>
            <a:r>
              <a:rPr lang="en-GB" sz="3600" b="1" dirty="0">
                <a:latin typeface="Century Gothic" panose="020B0502020202020204" pitchFamily="34" charset="0"/>
              </a:rPr>
              <a:t>the purpose of caricature, parody or pastiche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1800200" cy="11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1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Orphan 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600200"/>
            <a:ext cx="5881464" cy="48006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GB" sz="2400" dirty="0" smtClean="0"/>
              <a:t>Copyright </a:t>
            </a:r>
            <a:r>
              <a:rPr lang="en-GB" sz="2400" dirty="0"/>
              <a:t>owner is either unknown or cannot be located is referred to as an ‘orphan work’</a:t>
            </a:r>
            <a:endParaRPr lang="en-GB" sz="2900" b="1" dirty="0">
              <a:latin typeface="Century Gothic" panose="020B0502020202020204" pitchFamily="34" charset="0"/>
            </a:endParaRPr>
          </a:p>
          <a:p>
            <a:pPr marL="857250" indent="-742950">
              <a:buFont typeface="+mj-lt"/>
              <a:buAutoNum type="arabicPeriod"/>
            </a:pPr>
            <a:r>
              <a:rPr lang="en-GB" sz="2400" dirty="0"/>
              <a:t>A work will qualify as an orphan work after a ‘diligent search’ has been carried out and it is established that the owner of the copyright cannot be identified, or if identified cannot be </a:t>
            </a:r>
            <a:r>
              <a:rPr lang="en-GB" sz="2400" dirty="0" smtClean="0"/>
              <a:t>located</a:t>
            </a:r>
          </a:p>
          <a:p>
            <a:pPr marL="857250" indent="-742950">
              <a:buFont typeface="+mj-lt"/>
              <a:buAutoNum type="arabicPeriod"/>
            </a:pPr>
            <a:r>
              <a:rPr lang="en-GB" sz="2400" dirty="0"/>
              <a:t>The licensing of orphan works will be carried out by a newly appointed licensing body. At present, it is not clear who the licensing body will be</a:t>
            </a:r>
            <a:r>
              <a:rPr lang="en-GB" sz="2400" dirty="0" smtClean="0"/>
              <a:t>.</a:t>
            </a:r>
          </a:p>
          <a:p>
            <a:pPr marL="857250" indent="-742950">
              <a:buFont typeface="+mj-lt"/>
              <a:buAutoNum type="arabicPeriod"/>
            </a:pPr>
            <a:r>
              <a:rPr lang="en-GB" sz="2400" dirty="0"/>
              <a:t>The new section states that a register of orphan works recording details of works that are the subject of a diligent search be maintained by the appointed licensing body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1549939" cy="244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33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Other Useful Information and Reference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600200"/>
            <a:ext cx="5881464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2400" b="1" dirty="0">
                <a:hlinkClick r:id="rId2"/>
              </a:rPr>
              <a:t>http://copyrightuser.org</a:t>
            </a:r>
            <a:r>
              <a:rPr lang="en-GB" sz="2400" b="1" dirty="0" smtClean="0">
                <a:hlinkClick r:id="rId2"/>
              </a:rPr>
              <a:t>/</a:t>
            </a:r>
            <a:endParaRPr lang="en-GB" sz="2400" b="1" dirty="0" smtClean="0"/>
          </a:p>
          <a:p>
            <a:pPr marL="114300" indent="0">
              <a:buNone/>
            </a:pPr>
            <a:r>
              <a:rPr lang="en-GB" sz="2400" b="1" dirty="0">
                <a:hlinkClick r:id="rId3"/>
              </a:rPr>
              <a:t>http://www.weforum.org</a:t>
            </a:r>
            <a:r>
              <a:rPr lang="en-GB" sz="2400" b="1" dirty="0" smtClean="0">
                <a:hlinkClick r:id="rId3"/>
              </a:rPr>
              <a:t>/</a:t>
            </a:r>
            <a:endParaRPr lang="en-GB" sz="2400" b="1" dirty="0" smtClean="0"/>
          </a:p>
          <a:p>
            <a:pPr marL="114300" indent="0">
              <a:buNone/>
            </a:pPr>
            <a:r>
              <a:rPr lang="en-GB" sz="2400" b="1" dirty="0" smtClean="0">
                <a:hlinkClick r:id="rId4"/>
              </a:rPr>
              <a:t>http</a:t>
            </a:r>
            <a:r>
              <a:rPr lang="en-GB" sz="2400" b="1" dirty="0">
                <a:hlinkClick r:id="rId4"/>
              </a:rPr>
              <a:t>://www.copyrightservice.co.uk</a:t>
            </a:r>
            <a:r>
              <a:rPr lang="en-GB" sz="2400" b="1" dirty="0" smtClean="0">
                <a:hlinkClick r:id="rId4"/>
              </a:rPr>
              <a:t>/</a:t>
            </a:r>
            <a:endParaRPr lang="en-GB" sz="2400" b="1" dirty="0" smtClean="0"/>
          </a:p>
          <a:p>
            <a:pPr marL="114300" indent="0">
              <a:buNone/>
            </a:pPr>
            <a:r>
              <a:rPr lang="en-GB" sz="2400" b="1" dirty="0" smtClean="0">
                <a:hlinkClick r:id="rId5"/>
              </a:rPr>
              <a:t>http://www.copyrighthub.co.uk</a:t>
            </a:r>
            <a:endParaRPr lang="en-GB" sz="2400" b="1" dirty="0" smtClean="0"/>
          </a:p>
          <a:p>
            <a:pPr marL="114300" indent="0">
              <a:buNone/>
            </a:pPr>
            <a:r>
              <a:rPr lang="en-GB" sz="2400" b="1" dirty="0" smtClean="0">
                <a:hlinkClick r:id="rId6"/>
              </a:rPr>
              <a:t>http</a:t>
            </a:r>
            <a:r>
              <a:rPr lang="en-GB" sz="2400" b="1" dirty="0">
                <a:hlinkClick r:id="rId6"/>
              </a:rPr>
              <a:t>://</a:t>
            </a:r>
            <a:r>
              <a:rPr lang="en-GB" sz="2400" b="1" dirty="0" smtClean="0">
                <a:hlinkClick r:id="rId6"/>
              </a:rPr>
              <a:t>www.bfi.org.uk/archive-collections</a:t>
            </a:r>
            <a:endParaRPr lang="en-GB" sz="2400" b="1" dirty="0" smtClean="0"/>
          </a:p>
          <a:p>
            <a:pPr marL="114300" indent="0">
              <a:buNone/>
            </a:pPr>
            <a:r>
              <a:rPr lang="en-GB" sz="2400" b="1" dirty="0">
                <a:hlinkClick r:id="rId7"/>
              </a:rPr>
              <a:t>http://bufvc.ac.uk</a:t>
            </a:r>
            <a:r>
              <a:rPr lang="en-GB" sz="2400" b="1" dirty="0" smtClean="0">
                <a:hlinkClick r:id="rId7"/>
              </a:rPr>
              <a:t>/</a:t>
            </a:r>
            <a:endParaRPr lang="en-GB" sz="2400" b="1" dirty="0" smtClean="0"/>
          </a:p>
          <a:p>
            <a:pPr marL="114300" indent="0">
              <a:buNone/>
            </a:pPr>
            <a:r>
              <a:rPr lang="en-GB" sz="2400" b="1" dirty="0">
                <a:hlinkClick r:id="rId8"/>
              </a:rPr>
              <a:t>http://www.focalint.org</a:t>
            </a:r>
            <a:r>
              <a:rPr lang="en-GB" sz="2400" b="1" dirty="0" smtClean="0">
                <a:hlinkClick r:id="rId8"/>
              </a:rPr>
              <a:t>/</a:t>
            </a:r>
            <a:endParaRPr lang="en-GB" sz="2400" b="1" dirty="0" smtClean="0"/>
          </a:p>
          <a:p>
            <a:pPr marL="114300" indent="0">
              <a:buNone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365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Thank you for listening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600200"/>
            <a:ext cx="5881464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GB" sz="2400" b="1" dirty="0"/>
          </a:p>
          <a:p>
            <a:pPr marL="114300" indent="0">
              <a:buNone/>
            </a:pPr>
            <a:r>
              <a:rPr lang="en-GB" sz="2400" b="1" dirty="0">
                <a:hlinkClick r:id="rId2"/>
              </a:rPr>
              <a:t>pamf@bafta.org</a:t>
            </a:r>
            <a:endParaRPr lang="en-GB" sz="2400" b="1" dirty="0"/>
          </a:p>
          <a:p>
            <a:pPr marL="114300" indent="0">
              <a:buNone/>
            </a:pPr>
            <a:r>
              <a:rPr lang="en-GB" sz="2400" b="1" dirty="0" smtClean="0">
                <a:hlinkClick r:id="rId3"/>
              </a:rPr>
              <a:t>karenas@bafta.org</a:t>
            </a:r>
            <a:endParaRPr lang="en-GB" sz="2400" b="1" dirty="0" smtClean="0"/>
          </a:p>
          <a:p>
            <a:pPr marL="114300" indent="0">
              <a:buNone/>
            </a:pPr>
            <a:r>
              <a:rPr lang="en-GB" sz="2400" b="1" dirty="0" smtClean="0">
                <a:hlinkClick r:id="rId4"/>
              </a:rPr>
              <a:t>p.tsiavos@ucl.ac.uk</a:t>
            </a:r>
            <a:endParaRPr lang="en-GB" sz="2400" b="1" dirty="0" smtClean="0"/>
          </a:p>
          <a:p>
            <a:pPr marL="114300" indent="0">
              <a:buNone/>
            </a:pPr>
            <a:endParaRPr lang="en-GB" sz="2400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163988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2" y="4241178"/>
            <a:ext cx="1907704" cy="55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0291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994" y="116632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63888" y="4869474"/>
            <a:ext cx="29523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http://bit.ly</a:t>
            </a:r>
            <a:r>
              <a:rPr lang="en-US" sz="2000" dirty="0" smtClean="0"/>
              <a:t>/</a:t>
            </a:r>
            <a:r>
              <a:rPr lang="en-US" sz="2000" b="1" dirty="0" smtClean="0"/>
              <a:t>Brprojects</a:t>
            </a:r>
          </a:p>
          <a:p>
            <a:r>
              <a:rPr lang="en-US" b="1" dirty="0" smtClean="0"/>
              <a:t>http</a:t>
            </a:r>
            <a:r>
              <a:rPr lang="en-US" b="1" dirty="0"/>
              <a:t>://bit.ly/VRflows</a:t>
            </a:r>
          </a:p>
        </p:txBody>
      </p:sp>
    </p:spTree>
    <p:extLst>
      <p:ext uri="{BB962C8B-B14F-4D97-AF65-F5344CB8AC3E}">
        <p14:creationId xmlns:p14="http://schemas.microsoft.com/office/powerpoint/2010/main" val="37684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+mn-lt"/>
              </a:rPr>
              <a:t>BAFTA Context</a:t>
            </a:r>
            <a:endParaRPr lang="en-US" sz="4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229200"/>
            <a:ext cx="1944216" cy="750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25550"/>
            <a:ext cx="3380325" cy="1943687"/>
          </a:xfrm>
          <a:prstGeom prst="rect">
            <a:avLst/>
          </a:prstGeom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251520" y="1412776"/>
            <a:ext cx="7992888" cy="4906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BAFTA Research: a commercial R&amp;D business unit of BAFTA</a:t>
            </a:r>
          </a:p>
          <a:p>
            <a:pPr lvl="1"/>
            <a:r>
              <a:rPr lang="en-US" dirty="0" smtClean="0"/>
              <a:t>Depth in cloud computing &amp; media processing</a:t>
            </a:r>
          </a:p>
          <a:p>
            <a:pPr lvl="1"/>
            <a:r>
              <a:rPr lang="en-US" dirty="0" smtClean="0"/>
              <a:t>Commercial products &amp; services:</a:t>
            </a:r>
          </a:p>
          <a:p>
            <a:pPr lvl="2"/>
            <a:r>
              <a:rPr lang="en-US" dirty="0" smtClean="0"/>
              <a:t>Source to Screen</a:t>
            </a:r>
          </a:p>
          <a:p>
            <a:pPr lvl="1"/>
            <a:r>
              <a:rPr lang="en-US" dirty="0" smtClean="0"/>
              <a:t>Technology innovation &amp; research:</a:t>
            </a:r>
          </a:p>
          <a:p>
            <a:pPr lvl="2"/>
            <a:r>
              <a:rPr lang="en-US" dirty="0" smtClean="0"/>
              <a:t>REVQUAL: visual quality metrics for video, transcoding optimization web crawler, open research dataset</a:t>
            </a:r>
          </a:p>
          <a:p>
            <a:pPr lvl="2"/>
            <a:r>
              <a:rPr lang="en-US" dirty="0" smtClean="0"/>
              <a:t>Video Clarity / VIDAS: large-scale video search at the speed of data, content analysis</a:t>
            </a:r>
          </a:p>
          <a:p>
            <a:pPr lvl="2"/>
            <a:r>
              <a:rPr lang="en-US" dirty="0" smtClean="0"/>
              <a:t> Visible Rights: resolving ‘rights in’, fluidity of ‘rights out’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</a:rPr>
              <a:t>Market Context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251520" y="1412776"/>
            <a:ext cx="8255000" cy="4906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Over </a:t>
            </a:r>
            <a:r>
              <a:rPr lang="en-US" dirty="0" smtClean="0">
                <a:solidFill>
                  <a:srgbClr val="FF0000"/>
                </a:solidFill>
              </a:rPr>
              <a:t>200m unique hours of moving image</a:t>
            </a:r>
            <a:r>
              <a:rPr lang="en-US" dirty="0" smtClean="0"/>
              <a:t>, either:</a:t>
            </a:r>
          </a:p>
          <a:p>
            <a:pPr lvl="1"/>
            <a:r>
              <a:rPr lang="en-US" dirty="0" smtClean="0"/>
              <a:t>Professionally curated, or</a:t>
            </a:r>
          </a:p>
          <a:p>
            <a:pPr lvl="1"/>
            <a:r>
              <a:rPr lang="en-US" dirty="0" smtClean="0"/>
              <a:t>Professionally produced</a:t>
            </a:r>
          </a:p>
          <a:p>
            <a:pPr lvl="1"/>
            <a:r>
              <a:rPr lang="en-US" dirty="0" smtClean="0"/>
              <a:t>Plus, substantially more: </a:t>
            </a:r>
            <a:r>
              <a:rPr lang="en-US" dirty="0" err="1" smtClean="0"/>
              <a:t>unaccessioned</a:t>
            </a:r>
            <a:r>
              <a:rPr lang="en-US" dirty="0" smtClean="0"/>
              <a:t> news and sport, user-generated, ambient </a:t>
            </a:r>
          </a:p>
          <a:p>
            <a:r>
              <a:rPr lang="en-US" dirty="0" smtClean="0"/>
              <a:t>Between 1% and 21% of these are “rights-ready”</a:t>
            </a:r>
          </a:p>
          <a:p>
            <a:pPr lvl="1"/>
            <a:r>
              <a:rPr lang="en-US" dirty="0" smtClean="0"/>
              <a:t>According to Screen Digest (2010) “Global Trade in Audio Visual Archives”, only 21% of estimated 46.7 million hours in commercial archives is rights-ready</a:t>
            </a:r>
          </a:p>
          <a:p>
            <a:pPr lvl="2"/>
            <a:r>
              <a:rPr lang="en-US" sz="1400" i="1" dirty="0" smtClean="0"/>
              <a:t>A word of caution… The same study reports that 87% of collections are fully catalogued and 61% have been made available online</a:t>
            </a:r>
          </a:p>
          <a:p>
            <a:r>
              <a:rPr lang="en-US" dirty="0" smtClean="0"/>
              <a:t>It’s about economics</a:t>
            </a:r>
          </a:p>
          <a:p>
            <a:pPr lvl="1"/>
            <a:r>
              <a:rPr lang="en-US" dirty="0" smtClean="0"/>
              <a:t>In stock footage collections, less than 1% is licensed annually, average annual revenue per hour held is ~ €10 </a:t>
            </a:r>
          </a:p>
          <a:p>
            <a:pPr lvl="2"/>
            <a:r>
              <a:rPr lang="en-US" dirty="0" smtClean="0"/>
              <a:t>In economics this equates to “market failure” – buyers willing to buy, sellers willing to sell, yet the market can be shown to under-performs by ~400% </a:t>
            </a:r>
          </a:p>
          <a:p>
            <a:pPr lvl="1"/>
            <a:r>
              <a:rPr lang="en-US" dirty="0" smtClean="0"/>
              <a:t>We estimate $2.5bn spent annually on moving image archive &amp; collection management 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984977"/>
            <a:ext cx="948079" cy="94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648472" y="3201888"/>
            <a:ext cx="4648200" cy="28194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88925" y="1104743"/>
            <a:ext cx="8255000" cy="5273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857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 video files should include metadata that can not get lost (embedded/linked)*: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Metadata should be capable of a round-trip journey</a:t>
            </a:r>
          </a:p>
          <a:p>
            <a:pPr marL="0" indent="0">
              <a:buNone/>
            </a:pPr>
            <a:r>
              <a:rPr lang="en-US" sz="1400" b="0" dirty="0" smtClean="0"/>
              <a:t>* We are not </a:t>
            </a:r>
            <a:r>
              <a:rPr lang="en-US" sz="1400" b="0" dirty="0"/>
              <a:t>the only ones: http://</a:t>
            </a:r>
            <a:r>
              <a:rPr lang="en-US" sz="1400" b="0" dirty="0" smtClean="0"/>
              <a:t>www.</a:t>
            </a:r>
            <a:r>
              <a:rPr lang="en-US" sz="1400" dirty="0" smtClean="0">
                <a:solidFill>
                  <a:srgbClr val="FF0000"/>
                </a:solidFill>
              </a:rPr>
              <a:t>IPTC</a:t>
            </a:r>
            <a:r>
              <a:rPr lang="en-US" sz="1400" b="0" dirty="0" smtClean="0"/>
              <a:t>.org/site/Photo_Metadata/Embedded_Metadata_Manifesto</a:t>
            </a:r>
            <a:r>
              <a:rPr lang="en-US" sz="1400" b="0" dirty="0"/>
              <a:t>_(2011) </a:t>
            </a: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" y="1676242"/>
            <a:ext cx="2552700" cy="4000500"/>
          </a:xfrm>
          <a:prstGeom prst="rect">
            <a:avLst/>
          </a:prstGeom>
        </p:spPr>
      </p:pic>
      <p:pic>
        <p:nvPicPr>
          <p:cNvPr id="5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420" y="1676242"/>
            <a:ext cx="2552700" cy="1905000"/>
          </a:xfrm>
          <a:prstGeom prst="rect">
            <a:avLst/>
          </a:prstGeom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234" y="1676242"/>
            <a:ext cx="2552700" cy="1143000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479425" y="1371442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Myriad Pro SemiExt" panose="020B0505030403020204" pitchFamily="34" charset="0"/>
              </a:rPr>
              <a:t>Semantic metadata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Myriad Pro SemiExt" panose="020B0505030403020204" pitchFamily="34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3040725" y="1387918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Myriad Pro SemiExt" panose="020B0505030403020204" pitchFamily="34" charset="0"/>
              </a:rPr>
              <a:t>Engineering metadata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Myriad Pro SemiExt" panose="020B0505030403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5652120" y="1371442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accent2"/>
                </a:solidFill>
                <a:latin typeface="Myriad Pro SemiExt" panose="020B0505030403020204" pitchFamily="34" charset="0"/>
              </a:rPr>
              <a:t>Rights metadata</a:t>
            </a:r>
            <a:endParaRPr lang="en-US" sz="1600" dirty="0">
              <a:solidFill>
                <a:schemeClr val="accent2"/>
              </a:solidFill>
              <a:latin typeface="Myriad Pro SemiExt" panose="020B05050304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7872" y="5487888"/>
            <a:ext cx="2486400" cy="453733"/>
          </a:xfrm>
          <a:prstGeom prst="rect">
            <a:avLst/>
          </a:prstGeom>
        </p:spPr>
      </p:pic>
      <p:sp>
        <p:nvSpPr>
          <p:cNvPr id="11" name="Flowchart: Magnetic Disk 10"/>
          <p:cNvSpPr/>
          <p:nvPr/>
        </p:nvSpPr>
        <p:spPr>
          <a:xfrm>
            <a:off x="6391672" y="4771926"/>
            <a:ext cx="1219200" cy="56356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12" name="Flowchart: Document 11"/>
          <p:cNvSpPr/>
          <p:nvPr/>
        </p:nvSpPr>
        <p:spPr>
          <a:xfrm>
            <a:off x="5858272" y="3430488"/>
            <a:ext cx="1295400" cy="914400"/>
          </a:xfrm>
          <a:prstGeom prst="flowChartDocumen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Embedded track, slate, files</a:t>
            </a:r>
          </a:p>
        </p:txBody>
      </p:sp>
      <p:sp>
        <p:nvSpPr>
          <p:cNvPr id="13" name="Flowchart: Internal Storage 12"/>
          <p:cNvSpPr/>
          <p:nvPr/>
        </p:nvSpPr>
        <p:spPr>
          <a:xfrm>
            <a:off x="3419872" y="4497288"/>
            <a:ext cx="1752600" cy="914400"/>
          </a:xfrm>
          <a:prstGeom prst="flowChartInternalStorag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Editable data</a:t>
            </a:r>
            <a:endParaRPr lang="en-US" dirty="0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7001272" y="3659088"/>
            <a:ext cx="2286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Curved Right Arrow 14"/>
          <p:cNvSpPr/>
          <p:nvPr/>
        </p:nvSpPr>
        <p:spPr>
          <a:xfrm flipV="1">
            <a:off x="5178822" y="3777117"/>
            <a:ext cx="457200" cy="9019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flipH="1">
            <a:off x="7382272" y="3811488"/>
            <a:ext cx="457200" cy="9019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+mn-lt"/>
              </a:rPr>
              <a:t>Metadata Context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76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495300" y="1052736"/>
            <a:ext cx="7962900" cy="4906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Unique, searchable IDs are marching forward (ISAN, EIDR, et al).  Currently, much confusion and work required by rights holders </a:t>
            </a:r>
            <a:r>
              <a:rPr lang="en-US" sz="1600" dirty="0" smtClean="0"/>
              <a:t>(versus distributors &amp; aggregators)</a:t>
            </a:r>
            <a:endParaRPr lang="en-US" sz="1800" dirty="0" smtClean="0"/>
          </a:p>
          <a:p>
            <a:pPr lvl="1"/>
            <a:r>
              <a:rPr lang="en-US" sz="1600" dirty="0" smtClean="0"/>
              <a:t>Example: EIDR record entered and maintained by </a:t>
            </a:r>
            <a:r>
              <a:rPr lang="en-US" sz="1600" dirty="0" err="1" smtClean="0"/>
              <a:t>Rovi</a:t>
            </a:r>
            <a:r>
              <a:rPr lang="en-US" sz="1600" dirty="0" smtClean="0"/>
              <a:t>, and ITV shot log </a:t>
            </a:r>
            <a:r>
              <a:rPr lang="en-US" sz="1400" dirty="0" smtClean="0"/>
              <a:t>(partial data shown)</a:t>
            </a:r>
          </a:p>
          <a:p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2297408"/>
            <a:ext cx="6310313" cy="4255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2245816"/>
            <a:ext cx="5887808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"</a:t>
            </a:r>
            <a:r>
              <a:rPr lang="en-US" sz="1100" dirty="0" err="1"/>
              <a:t>title_all</a:t>
            </a:r>
            <a:r>
              <a:rPr lang="en-US" sz="1100" dirty="0"/>
              <a:t>": "</a:t>
            </a:r>
            <a:r>
              <a:rPr lang="en-US" sz="1100" b="1" dirty="0">
                <a:solidFill>
                  <a:schemeClr val="accent4"/>
                </a:solidFill>
              </a:rPr>
              <a:t>Survival - Saga Of The Sea Otter </a:t>
            </a:r>
            <a:r>
              <a:rPr lang="en-US" sz="1100" dirty="0"/>
              <a:t>-",</a:t>
            </a:r>
          </a:p>
          <a:p>
            <a:r>
              <a:rPr lang="en-US" sz="1100" dirty="0"/>
              <a:t>"title_2": "Saga Of The Sea Otter",</a:t>
            </a:r>
          </a:p>
          <a:p>
            <a:r>
              <a:rPr lang="en-US" sz="1100" dirty="0"/>
              <a:t>"</a:t>
            </a:r>
            <a:r>
              <a:rPr lang="en-US" sz="1100" dirty="0" err="1"/>
              <a:t>main_title</a:t>
            </a:r>
            <a:r>
              <a:rPr lang="en-US" sz="1100" dirty="0"/>
              <a:t>": "Survival",</a:t>
            </a:r>
          </a:p>
          <a:p>
            <a:r>
              <a:rPr lang="en-US" sz="1100" dirty="0"/>
              <a:t>"caption": "Sea otter floating on back among kelp fronds, flat stone on abdomen",</a:t>
            </a:r>
          </a:p>
          <a:p>
            <a:r>
              <a:rPr lang="en-US" sz="1100" dirty="0"/>
              <a:t>"</a:t>
            </a:r>
            <a:r>
              <a:rPr lang="en-US" sz="1100" dirty="0" err="1"/>
              <a:t>qry_fld</a:t>
            </a:r>
            <a:r>
              <a:rPr lang="en-US" sz="1100" dirty="0"/>
              <a:t>": "VAR CU sea otter floating on back among kelp fronds, flat stone on abdomen        | Sea otter floating on back among kelp fronds, flat stone on abdomen | Survival | Saga Of The Sea Otter |  |",</a:t>
            </a:r>
          </a:p>
          <a:p>
            <a:r>
              <a:rPr lang="en-US" sz="1100" dirty="0"/>
              <a:t>"narrative": "VAR CU sea otter floating on back among kelp fronds, flat stone on abdomen",</a:t>
            </a:r>
          </a:p>
          <a:p>
            <a:r>
              <a:rPr lang="en-US" sz="1100" dirty="0"/>
              <a:t>"</a:t>
            </a:r>
            <a:r>
              <a:rPr lang="en-US" sz="1100" dirty="0" err="1"/>
              <a:t>media_form</a:t>
            </a:r>
            <a:r>
              <a:rPr lang="en-US" sz="1100" dirty="0"/>
              <a:t>": "</a:t>
            </a:r>
            <a:r>
              <a:rPr lang="en-US" sz="1100" dirty="0" err="1"/>
              <a:t>Seq</a:t>
            </a:r>
            <a:r>
              <a:rPr lang="en-US" sz="1100" dirty="0"/>
              <a:t>", "</a:t>
            </a:r>
            <a:r>
              <a:rPr lang="en-US" sz="1100" dirty="0" err="1"/>
              <a:t>colour_designator</a:t>
            </a:r>
            <a:r>
              <a:rPr lang="en-US" sz="1100" dirty="0"/>
              <a:t>": "Col",</a:t>
            </a:r>
          </a:p>
          <a:p>
            <a:r>
              <a:rPr lang="en-US" sz="1100" dirty="0"/>
              <a:t>"</a:t>
            </a:r>
            <a:r>
              <a:rPr lang="en-US" sz="1100" dirty="0" err="1"/>
              <a:t>media_resource_locator</a:t>
            </a:r>
            <a:r>
              <a:rPr lang="en-US" sz="1100" dirty="0"/>
              <a:t>": "T00382",</a:t>
            </a:r>
          </a:p>
          <a:p>
            <a:r>
              <a:rPr lang="en-US" sz="1100" dirty="0"/>
              <a:t>"</a:t>
            </a:r>
            <a:r>
              <a:rPr lang="en-US" sz="1100" dirty="0" err="1"/>
              <a:t>creation_date</a:t>
            </a:r>
            <a:r>
              <a:rPr lang="en-US" sz="1100" dirty="0"/>
              <a:t>": "09 FEBRUARY 2004",</a:t>
            </a:r>
          </a:p>
          <a:p>
            <a:r>
              <a:rPr lang="en-US" sz="1100" dirty="0"/>
              <a:t>"</a:t>
            </a:r>
            <a:r>
              <a:rPr lang="en-US" sz="1100" dirty="0" err="1"/>
              <a:t>transmission_date</a:t>
            </a:r>
            <a:r>
              <a:rPr lang="en-US" sz="1100" dirty="0"/>
              <a:t>": "25 JANUARY 1973", "</a:t>
            </a:r>
            <a:r>
              <a:rPr lang="en-US" sz="1100" dirty="0" err="1"/>
              <a:t>program_number</a:t>
            </a:r>
            <a:r>
              <a:rPr lang="en-US" sz="1100" dirty="0"/>
              <a:t>": "71/10",</a:t>
            </a:r>
          </a:p>
          <a:p>
            <a:r>
              <a:rPr lang="en-US" sz="1100" dirty="0"/>
              <a:t>"</a:t>
            </a:r>
            <a:r>
              <a:rPr lang="en-US" sz="1100" dirty="0" err="1"/>
              <a:t>filming_composing_date</a:t>
            </a:r>
            <a:r>
              <a:rPr lang="en-US" sz="1100" dirty="0"/>
              <a:t>": "01 JANUARY 1971",</a:t>
            </a:r>
          </a:p>
          <a:p>
            <a:r>
              <a:rPr lang="en-US" sz="1100" dirty="0"/>
              <a:t>"duration": "00:00:07:00",</a:t>
            </a:r>
          </a:p>
          <a:p>
            <a:r>
              <a:rPr lang="en-US" sz="1100" dirty="0"/>
              <a:t>"</a:t>
            </a:r>
            <a:r>
              <a:rPr lang="en-US" sz="1100" dirty="0" err="1"/>
              <a:t>tape_number</a:t>
            </a:r>
            <a:r>
              <a:rPr lang="en-US" sz="1100" dirty="0"/>
              <a:t>": "GBS0000000495", "</a:t>
            </a:r>
            <a:r>
              <a:rPr lang="en-US" sz="1100" dirty="0" err="1"/>
              <a:t>mrl_sum_dir</a:t>
            </a:r>
            <a:r>
              <a:rPr lang="en-US" sz="1100" dirty="0"/>
              <a:t>": "</a:t>
            </a:r>
            <a:r>
              <a:rPr lang="en-US" sz="1100" dirty="0" err="1"/>
              <a:t>gbs</a:t>
            </a:r>
            <a:r>
              <a:rPr lang="en-US" sz="1100" dirty="0"/>
              <a:t>/V02/GBS0000000362",</a:t>
            </a:r>
          </a:p>
          <a:p>
            <a:r>
              <a:rPr lang="en-US" sz="1100" dirty="0"/>
              <a:t>"</a:t>
            </a:r>
            <a:r>
              <a:rPr lang="en-US" sz="1100" dirty="0" err="1"/>
              <a:t>quality_notes</a:t>
            </a:r>
            <a:r>
              <a:rPr lang="en-US" sz="1100" dirty="0"/>
              <a:t>": "No.2532 Ends At  57.22",</a:t>
            </a:r>
          </a:p>
          <a:p>
            <a:r>
              <a:rPr lang="en-US" sz="1100" dirty="0"/>
              <a:t>"</a:t>
            </a:r>
            <a:r>
              <a:rPr lang="en-US" sz="1100" dirty="0" err="1"/>
              <a:t>collection_name</a:t>
            </a:r>
            <a:r>
              <a:rPr lang="en-US" sz="1100" dirty="0"/>
              <a:t>": "SLA",</a:t>
            </a:r>
          </a:p>
          <a:p>
            <a:r>
              <a:rPr lang="en-US" sz="1100" dirty="0"/>
              <a:t>"owner": "Granada",</a:t>
            </a:r>
          </a:p>
          <a:p>
            <a:r>
              <a:rPr lang="en-US" sz="1100" dirty="0"/>
              <a:t>"</a:t>
            </a:r>
            <a:r>
              <a:rPr lang="en-US" sz="1100" dirty="0" err="1"/>
              <a:t>country_of_origin</a:t>
            </a:r>
            <a:r>
              <a:rPr lang="en-US" sz="1100" dirty="0"/>
              <a:t>": "UK",</a:t>
            </a:r>
          </a:p>
          <a:p>
            <a:r>
              <a:rPr lang="en-US" sz="1100" dirty="0"/>
              <a:t>"</a:t>
            </a:r>
            <a:r>
              <a:rPr lang="en-US" sz="1100" dirty="0" err="1"/>
              <a:t>time_code_in</a:t>
            </a:r>
            <a:r>
              <a:rPr lang="en-US" sz="1100" dirty="0"/>
              <a:t>": "00:02:52:00",</a:t>
            </a:r>
          </a:p>
          <a:p>
            <a:r>
              <a:rPr lang="en-US" sz="1100" dirty="0"/>
              <a:t>"</a:t>
            </a:r>
            <a:r>
              <a:rPr lang="en-US" sz="1100" dirty="0" err="1"/>
              <a:t>time_code_out</a:t>
            </a:r>
            <a:r>
              <a:rPr lang="en-US" sz="1100" dirty="0"/>
              <a:t>": "00:02:59:00",</a:t>
            </a:r>
          </a:p>
          <a:p>
            <a:r>
              <a:rPr lang="en-US" sz="1100" dirty="0"/>
              <a:t>"medium": "Film",</a:t>
            </a:r>
          </a:p>
          <a:p>
            <a:r>
              <a:rPr lang="en-US" sz="1100" dirty="0"/>
              <a:t>"</a:t>
            </a:r>
            <a:r>
              <a:rPr lang="en-US" sz="1100" dirty="0" err="1"/>
              <a:t>film_roll_number</a:t>
            </a:r>
            <a:r>
              <a:rPr lang="en-US" sz="1100" dirty="0"/>
              <a:t>": "0688",</a:t>
            </a:r>
          </a:p>
          <a:p>
            <a:r>
              <a:rPr lang="en-US" sz="1100" dirty="0"/>
              <a:t>"</a:t>
            </a:r>
            <a:r>
              <a:rPr lang="en-US" sz="1100" dirty="0" err="1"/>
              <a:t>film_guage</a:t>
            </a:r>
            <a:r>
              <a:rPr lang="en-US" sz="1100" dirty="0"/>
              <a:t>": "16mm</a:t>
            </a:r>
            <a:r>
              <a:rPr lang="en-US" sz="1100" dirty="0" smtClean="0"/>
              <a:t>",</a:t>
            </a:r>
            <a:endParaRPr lang="en-US" sz="1100" dirty="0"/>
          </a:p>
        </p:txBody>
      </p:sp>
      <p:sp>
        <p:nvSpPr>
          <p:cNvPr id="5" name="Oval 4"/>
          <p:cNvSpPr/>
          <p:nvPr/>
        </p:nvSpPr>
        <p:spPr>
          <a:xfrm>
            <a:off x="1659954" y="3200400"/>
            <a:ext cx="762000" cy="2286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61446" y="5943600"/>
            <a:ext cx="1057954" cy="2286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97" y="5180809"/>
            <a:ext cx="3762375" cy="847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115372" y="5157192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Total IMDB entry: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687" y="21306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EIDR entry: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2435423"/>
            <a:ext cx="2896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Catalogue entry for example shot: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+mn-lt"/>
              </a:rPr>
              <a:t>Unique IDs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393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Visible Rights</a:t>
            </a:r>
            <a:br>
              <a:rPr lang="en-GB" dirty="0" smtClean="0"/>
            </a:br>
            <a:r>
              <a:rPr lang="en-GB" dirty="0" smtClean="0"/>
              <a:t>Project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600200"/>
            <a:ext cx="5881464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GB" sz="2800" b="1" dirty="0" smtClean="0">
              <a:latin typeface="Century Gothic" panose="020B0502020202020204" pitchFamily="34" charset="0"/>
            </a:endParaRPr>
          </a:p>
          <a:p>
            <a:pPr lvl="1"/>
            <a:r>
              <a:rPr lang="en-GB" dirty="0"/>
              <a:t>The project aims to </a:t>
            </a:r>
            <a:r>
              <a:rPr lang="en-GB" dirty="0" smtClean="0"/>
              <a:t>challenge long-standing custom and practice </a:t>
            </a:r>
            <a:r>
              <a:rPr lang="en-GB" dirty="0"/>
              <a:t>in the media licensing </a:t>
            </a:r>
            <a:r>
              <a:rPr lang="en-GB" dirty="0" smtClean="0"/>
              <a:t>community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 smtClean="0"/>
              <a:t>Generally rights are only cleared at </a:t>
            </a:r>
            <a:r>
              <a:rPr lang="en-GB" dirty="0"/>
              <a:t>the point of a </a:t>
            </a:r>
            <a:r>
              <a:rPr lang="en-GB" dirty="0" smtClean="0"/>
              <a:t>transaction or re-use, </a:t>
            </a:r>
            <a:r>
              <a:rPr lang="en-GB" dirty="0"/>
              <a:t>rather than ensuring entire collections are </a:t>
            </a:r>
            <a:r>
              <a:rPr lang="en-GB" dirty="0" smtClean="0"/>
              <a:t>rights ready </a:t>
            </a:r>
            <a:r>
              <a:rPr lang="en-GB" dirty="0"/>
              <a:t>for access </a:t>
            </a:r>
            <a:r>
              <a:rPr lang="en-GB" dirty="0" smtClean="0"/>
              <a:t>before they are wanted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It is estimated </a:t>
            </a:r>
            <a:r>
              <a:rPr lang="en-GB" dirty="0"/>
              <a:t>that </a:t>
            </a:r>
            <a:r>
              <a:rPr lang="en-GB" dirty="0" smtClean="0"/>
              <a:t>less than </a:t>
            </a:r>
            <a:r>
              <a:rPr lang="en-GB" dirty="0"/>
              <a:t>20% of all media under active management is ‘rights-ready</a:t>
            </a:r>
            <a:r>
              <a:rPr lang="en-GB" dirty="0" smtClean="0"/>
              <a:t>’</a:t>
            </a:r>
            <a:endParaRPr lang="en-GB" b="1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634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5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+mn-lt"/>
              </a:rPr>
              <a:t>Rights Wizard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251520" y="1412776"/>
            <a:ext cx="8255000" cy="4906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‘Rights in’ decision trees, based on:</a:t>
            </a:r>
          </a:p>
          <a:p>
            <a:pPr lvl="1"/>
            <a:r>
              <a:rPr lang="en-US" dirty="0" smtClean="0"/>
              <a:t>Jurisdiction (UK, EU, US complete, others coming)</a:t>
            </a:r>
          </a:p>
          <a:p>
            <a:pPr lvl="1"/>
            <a:r>
              <a:rPr lang="en-US" dirty="0" smtClean="0"/>
              <a:t>Time period </a:t>
            </a:r>
          </a:p>
          <a:p>
            <a:pPr lvl="1"/>
            <a:r>
              <a:rPr lang="en-US" dirty="0" smtClean="0"/>
              <a:t>Nature of work</a:t>
            </a:r>
          </a:p>
          <a:p>
            <a:r>
              <a:rPr lang="en-US" dirty="0" smtClean="0"/>
              <a:t>Start at the beginning: collects </a:t>
            </a:r>
            <a:r>
              <a:rPr lang="en-US" dirty="0" smtClean="0">
                <a:solidFill>
                  <a:schemeClr val="tx2"/>
                </a:solidFill>
              </a:rPr>
              <a:t>raw data</a:t>
            </a:r>
            <a:r>
              <a:rPr lang="en-US" dirty="0" smtClean="0"/>
              <a:t> used for resolving rights</a:t>
            </a:r>
          </a:p>
          <a:p>
            <a:pPr lvl="1"/>
            <a:r>
              <a:rPr lang="en-US" dirty="0" smtClean="0"/>
              <a:t>E.g. date of authors’ death</a:t>
            </a:r>
          </a:p>
          <a:p>
            <a:r>
              <a:rPr lang="en-US" dirty="0" smtClean="0"/>
              <a:t>Online toolset for public or private use</a:t>
            </a:r>
          </a:p>
          <a:p>
            <a:pPr lvl="1"/>
            <a:r>
              <a:rPr lang="en-US" dirty="0" smtClean="0"/>
              <a:t>Will be a Copyright Hub application</a:t>
            </a:r>
          </a:p>
          <a:p>
            <a:pPr lvl="1"/>
            <a:r>
              <a:rPr lang="en-US" dirty="0" smtClean="0"/>
              <a:t>Crowdsourcing and authentication </a:t>
            </a:r>
          </a:p>
          <a:p>
            <a:r>
              <a:rPr lang="en-US" dirty="0" smtClean="0"/>
              <a:t>See bit.ly/</a:t>
            </a:r>
            <a:r>
              <a:rPr lang="en-US" dirty="0" err="1" smtClean="0"/>
              <a:t>Vrflows</a:t>
            </a:r>
            <a:r>
              <a:rPr lang="en-US" dirty="0" smtClean="0"/>
              <a:t> for more background and check back on </a:t>
            </a:r>
            <a:r>
              <a:rPr lang="en-US" dirty="0" smtClean="0">
                <a:hlinkClick r:id="rId2"/>
              </a:rPr>
              <a:t>www.VisibleRights.org</a:t>
            </a:r>
            <a:r>
              <a:rPr lang="en-US" dirty="0" smtClean="0"/>
              <a:t> for updates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</a:rPr>
              <a:t>Rights Wizard: </a:t>
            </a:r>
            <a:r>
              <a:rPr lang="en-US" sz="3200" dirty="0" smtClean="0">
                <a:latin typeface="+mn-lt"/>
              </a:rPr>
              <a:t>Legal decision trees</a:t>
            </a:r>
            <a:br>
              <a:rPr lang="en-US" sz="3200" dirty="0" smtClean="0">
                <a:latin typeface="+mn-lt"/>
              </a:rPr>
            </a:br>
            <a:r>
              <a:rPr lang="en-US" sz="2400" i="1" dirty="0" smtClean="0">
                <a:latin typeface="+mn-lt"/>
              </a:rPr>
              <a:t>for example:</a:t>
            </a:r>
            <a:endParaRPr lang="en-US" sz="4000" i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80243"/>
            <a:ext cx="8663233" cy="46290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90260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See:</a:t>
            </a:r>
          </a:p>
          <a:p>
            <a:r>
              <a:rPr lang="en-US" b="1" dirty="0"/>
              <a:t>http://bit.ly/VRflows</a:t>
            </a:r>
          </a:p>
        </p:txBody>
      </p:sp>
    </p:spTree>
    <p:extLst>
      <p:ext uri="{BB962C8B-B14F-4D97-AF65-F5344CB8AC3E}">
        <p14:creationId xmlns:p14="http://schemas.microsoft.com/office/powerpoint/2010/main" val="20168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Visible Rights</a:t>
            </a:r>
            <a:br>
              <a:rPr lang="en-GB" dirty="0" smtClean="0"/>
            </a:br>
            <a:r>
              <a:rPr lang="en-GB" dirty="0" smtClean="0"/>
              <a:t>Three Project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600200"/>
            <a:ext cx="5881464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GB" sz="2800" b="1" dirty="0" smtClean="0">
              <a:latin typeface="Century Gothic" panose="020B0502020202020204" pitchFamily="34" charset="0"/>
            </a:endParaRPr>
          </a:p>
          <a:p>
            <a:pPr lvl="1"/>
            <a:r>
              <a:rPr lang="en-US" b="1" dirty="0"/>
              <a:t>‘Rights out’ to ‘rights in’</a:t>
            </a:r>
            <a:r>
              <a:rPr lang="en-US" dirty="0"/>
              <a:t>: Demonstrate the value of proactive rights clearance for </a:t>
            </a:r>
            <a:r>
              <a:rPr lang="en-US" dirty="0" smtClean="0"/>
              <a:t>moving image, </a:t>
            </a:r>
            <a:r>
              <a:rPr lang="en-US" dirty="0"/>
              <a:t>reverse the long-standing industry tradition of obtaining one-time rights clearances only after a licensee wishes to buy </a:t>
            </a:r>
          </a:p>
          <a:p>
            <a:pPr lvl="1"/>
            <a:r>
              <a:rPr lang="en-US" b="1" dirty="0"/>
              <a:t>‘Rights-ready’ asset pool</a:t>
            </a:r>
            <a:r>
              <a:rPr lang="en-US" dirty="0"/>
              <a:t>: Create a body of rights-ready media and data available for licensing and </a:t>
            </a:r>
            <a:r>
              <a:rPr lang="en-US" dirty="0" smtClean="0"/>
              <a:t>research </a:t>
            </a:r>
            <a:endParaRPr lang="en-US" dirty="0"/>
          </a:p>
          <a:p>
            <a:pPr lvl="1"/>
            <a:r>
              <a:rPr lang="en-US" b="1" dirty="0"/>
              <a:t>‘Rights wizard’ and license generation</a:t>
            </a:r>
            <a:r>
              <a:rPr lang="en-US" dirty="0"/>
              <a:t>: Innovate a rights clearance toolset, enabling content owners and managers to prepare their holdings for immediate friction-free licensing (commercial, Creative Commons, tiered)  </a:t>
            </a:r>
          </a:p>
          <a:p>
            <a:endParaRPr lang="en-GB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227991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1927</TotalTime>
  <Words>1181</Words>
  <Application>Microsoft Office PowerPoint</Application>
  <PresentationFormat>On-screen Show (4:3)</PresentationFormat>
  <Paragraphs>156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Century Gothic</vt:lpstr>
      <vt:lpstr>Myriad Pro SemiExt</vt:lpstr>
      <vt:lpstr>Wingdings</vt:lpstr>
      <vt:lpstr>Adjacency</vt:lpstr>
      <vt:lpstr>Visible Rights: Long-term initiative to make rights visible</vt:lpstr>
      <vt:lpstr>PowerPoint Presentation</vt:lpstr>
      <vt:lpstr>Market Context</vt:lpstr>
      <vt:lpstr>PowerPoint Presentation</vt:lpstr>
      <vt:lpstr>PowerPoint Presentation</vt:lpstr>
      <vt:lpstr>Visible Rights Project Overview</vt:lpstr>
      <vt:lpstr>PowerPoint Presentation</vt:lpstr>
      <vt:lpstr>Rights Wizard: Legal decision trees for example:</vt:lpstr>
      <vt:lpstr>Visible Rights Three Project Objectives</vt:lpstr>
      <vt:lpstr>Visible Rights (in and out) Three common worries</vt:lpstr>
      <vt:lpstr>Visible Rights (in and out) Three streams</vt:lpstr>
      <vt:lpstr> Three terms (not so scary) </vt:lpstr>
      <vt:lpstr>World Economic Forum The World Economic Forum is an international institution committed to improving the state of the world through public-private cooperation.</vt:lpstr>
      <vt:lpstr>Fair Dealing</vt:lpstr>
      <vt:lpstr>Orphan Works</vt:lpstr>
      <vt:lpstr>Other Useful Information and Reference Sources</vt:lpstr>
      <vt:lpstr>Thank you for listening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Tricia Duffy</dc:creator>
  <cp:lastModifiedBy>Pam Fisher</cp:lastModifiedBy>
  <cp:revision>65</cp:revision>
  <dcterms:created xsi:type="dcterms:W3CDTF">2013-09-12T10:34:04Z</dcterms:created>
  <dcterms:modified xsi:type="dcterms:W3CDTF">2015-03-13T09:08:06Z</dcterms:modified>
</cp:coreProperties>
</file>